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364" r:id="rId4"/>
    <p:sldId id="266" r:id="rId5"/>
    <p:sldId id="363" r:id="rId6"/>
    <p:sldId id="264" r:id="rId7"/>
    <p:sldId id="267" r:id="rId8"/>
    <p:sldId id="265" r:id="rId9"/>
    <p:sldId id="268" r:id="rId10"/>
    <p:sldId id="346" r:id="rId11"/>
    <p:sldId id="355" r:id="rId12"/>
    <p:sldId id="356" r:id="rId13"/>
    <p:sldId id="357" r:id="rId14"/>
    <p:sldId id="358" r:id="rId15"/>
    <p:sldId id="350" r:id="rId16"/>
    <p:sldId id="360" r:id="rId17"/>
    <p:sldId id="359" r:id="rId18"/>
    <p:sldId id="330" r:id="rId19"/>
    <p:sldId id="322" r:id="rId20"/>
    <p:sldId id="338" r:id="rId21"/>
    <p:sldId id="334" r:id="rId22"/>
    <p:sldId id="361" r:id="rId23"/>
    <p:sldId id="332" r:id="rId24"/>
    <p:sldId id="333" r:id="rId25"/>
    <p:sldId id="331" r:id="rId26"/>
    <p:sldId id="335" r:id="rId27"/>
    <p:sldId id="336" r:id="rId28"/>
    <p:sldId id="337" r:id="rId29"/>
    <p:sldId id="362" r:id="rId30"/>
    <p:sldId id="269" r:id="rId31"/>
    <p:sldId id="300" r:id="rId32"/>
    <p:sldId id="344" r:id="rId33"/>
    <p:sldId id="340" r:id="rId34"/>
    <p:sldId id="328" r:id="rId35"/>
    <p:sldId id="321" r:id="rId36"/>
    <p:sldId id="341" r:id="rId37"/>
    <p:sldId id="342" r:id="rId38"/>
    <p:sldId id="354" r:id="rId39"/>
    <p:sldId id="329" r:id="rId40"/>
    <p:sldId id="343" r:id="rId41"/>
    <p:sldId id="323" r:id="rId42"/>
    <p:sldId id="353" r:id="rId43"/>
    <p:sldId id="287" r:id="rId44"/>
    <p:sldId id="345" r:id="rId45"/>
    <p:sldId id="296" r:id="rId46"/>
    <p:sldId id="297"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86C"/>
    <a:srgbClr val="336699"/>
    <a:srgbClr val="907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p:cViewPr varScale="1">
        <p:scale>
          <a:sx n="70" d="100"/>
          <a:sy n="70" d="100"/>
        </p:scale>
        <p:origin x="176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rple Sage" userId="2abb1838a3a29f7a" providerId="LiveId" clId="{60306807-A73C-4089-835B-9EEB81802AE5}"/>
    <pc:docChg chg="modSld">
      <pc:chgData name="Purple Sage" userId="2abb1838a3a29f7a" providerId="LiveId" clId="{60306807-A73C-4089-835B-9EEB81802AE5}" dt="2024-08-09T16:19:55.643" v="28" actId="20577"/>
      <pc:docMkLst>
        <pc:docMk/>
      </pc:docMkLst>
      <pc:sldChg chg="modSp mod">
        <pc:chgData name="Purple Sage" userId="2abb1838a3a29f7a" providerId="LiveId" clId="{60306807-A73C-4089-835B-9EEB81802AE5}" dt="2024-08-09T15:46:14.271" v="8" actId="20577"/>
        <pc:sldMkLst>
          <pc:docMk/>
          <pc:sldMk cId="0" sldId="256"/>
        </pc:sldMkLst>
        <pc:spChg chg="mod">
          <ac:chgData name="Purple Sage" userId="2abb1838a3a29f7a" providerId="LiveId" clId="{60306807-A73C-4089-835B-9EEB81802AE5}" dt="2024-08-09T15:46:14.271" v="8" actId="20577"/>
          <ac:spMkLst>
            <pc:docMk/>
            <pc:sldMk cId="0" sldId="256"/>
            <ac:spMk id="4102" creationId="{00000000-0000-0000-0000-000000000000}"/>
          </ac:spMkLst>
        </pc:spChg>
      </pc:sldChg>
      <pc:sldChg chg="modSp mod">
        <pc:chgData name="Purple Sage" userId="2abb1838a3a29f7a" providerId="LiveId" clId="{60306807-A73C-4089-835B-9EEB81802AE5}" dt="2024-08-09T16:05:27.640" v="20" actId="20577"/>
        <pc:sldMkLst>
          <pc:docMk/>
          <pc:sldMk cId="0" sldId="268"/>
        </pc:sldMkLst>
        <pc:graphicFrameChg chg="modGraphic">
          <ac:chgData name="Purple Sage" userId="2abb1838a3a29f7a" providerId="LiveId" clId="{60306807-A73C-4089-835B-9EEB81802AE5}" dt="2024-08-09T16:05:27.640" v="20" actId="20577"/>
          <ac:graphicFrameMkLst>
            <pc:docMk/>
            <pc:sldMk cId="0" sldId="268"/>
            <ac:graphicFrameMk id="2" creationId="{6B22BDEF-E370-E081-5FE8-8596744AD517}"/>
          </ac:graphicFrameMkLst>
        </pc:graphicFrameChg>
      </pc:sldChg>
      <pc:sldChg chg="addSp modSp mod">
        <pc:chgData name="Purple Sage" userId="2abb1838a3a29f7a" providerId="LiveId" clId="{60306807-A73C-4089-835B-9EEB81802AE5}" dt="2024-08-09T15:46:50.702" v="10" actId="255"/>
        <pc:sldMkLst>
          <pc:docMk/>
          <pc:sldMk cId="0" sldId="297"/>
        </pc:sldMkLst>
        <pc:spChg chg="add mod">
          <ac:chgData name="Purple Sage" userId="2abb1838a3a29f7a" providerId="LiveId" clId="{60306807-A73C-4089-835B-9EEB81802AE5}" dt="2024-08-09T15:46:50.702" v="10" actId="255"/>
          <ac:spMkLst>
            <pc:docMk/>
            <pc:sldMk cId="0" sldId="297"/>
            <ac:spMk id="2" creationId="{358AF240-E930-F2CB-4328-B6393AEB727E}"/>
          </ac:spMkLst>
        </pc:spChg>
      </pc:sldChg>
      <pc:sldChg chg="modSp mod">
        <pc:chgData name="Purple Sage" userId="2abb1838a3a29f7a" providerId="LiveId" clId="{60306807-A73C-4089-835B-9EEB81802AE5}" dt="2024-08-09T16:19:55.643" v="28" actId="20577"/>
        <pc:sldMkLst>
          <pc:docMk/>
          <pc:sldMk cId="459990624" sldId="353"/>
        </pc:sldMkLst>
        <pc:spChg chg="mod">
          <ac:chgData name="Purple Sage" userId="2abb1838a3a29f7a" providerId="LiveId" clId="{60306807-A73C-4089-835B-9EEB81802AE5}" dt="2024-08-09T16:19:55.643" v="28" actId="20577"/>
          <ac:spMkLst>
            <pc:docMk/>
            <pc:sldMk cId="459990624" sldId="353"/>
            <ac:spMk id="4" creationId="{06F6E649-A3AD-2960-630B-A671A61537A8}"/>
          </ac:spMkLst>
        </pc:spChg>
      </pc:sldChg>
      <pc:sldChg chg="modSp mod">
        <pc:chgData name="Purple Sage" userId="2abb1838a3a29f7a" providerId="LiveId" clId="{60306807-A73C-4089-835B-9EEB81802AE5}" dt="2024-08-09T16:01:35.414" v="19" actId="20577"/>
        <pc:sldMkLst>
          <pc:docMk/>
          <pc:sldMk cId="3579555840" sldId="363"/>
        </pc:sldMkLst>
        <pc:spChg chg="mod">
          <ac:chgData name="Purple Sage" userId="2abb1838a3a29f7a" providerId="LiveId" clId="{60306807-A73C-4089-835B-9EEB81802AE5}" dt="2024-08-09T16:01:35.414" v="19" actId="20577"/>
          <ac:spMkLst>
            <pc:docMk/>
            <pc:sldMk cId="3579555840" sldId="363"/>
            <ac:spMk id="6147" creationId="{00000000-0000-0000-0000-000000000000}"/>
          </ac:spMkLst>
        </pc:spChg>
      </pc:sldChg>
    </pc:docChg>
  </pc:docChgLst>
  <pc:docChgLst>
    <pc:chgData name="Purple Sage" userId="2abb1838a3a29f7a" providerId="LiveId" clId="{FDEB6A66-ACD7-4AD5-8A61-8D579A4245B4}"/>
    <pc:docChg chg="undo custSel addSld modSld">
      <pc:chgData name="Purple Sage" userId="2abb1838a3a29f7a" providerId="LiveId" clId="{FDEB6A66-ACD7-4AD5-8A61-8D579A4245B4}" dt="2024-08-15T14:24:22.578" v="226" actId="1037"/>
      <pc:docMkLst>
        <pc:docMk/>
      </pc:docMkLst>
      <pc:sldChg chg="modSp mod">
        <pc:chgData name="Purple Sage" userId="2abb1838a3a29f7a" providerId="LiveId" clId="{FDEB6A66-ACD7-4AD5-8A61-8D579A4245B4}" dt="2024-08-15T14:06:05.609" v="1" actId="1076"/>
        <pc:sldMkLst>
          <pc:docMk/>
          <pc:sldMk cId="0" sldId="263"/>
        </pc:sldMkLst>
        <pc:spChg chg="mod">
          <ac:chgData name="Purple Sage" userId="2abb1838a3a29f7a" providerId="LiveId" clId="{FDEB6A66-ACD7-4AD5-8A61-8D579A4245B4}" dt="2024-08-15T14:06:05.609" v="1" actId="1076"/>
          <ac:spMkLst>
            <pc:docMk/>
            <pc:sldMk cId="0" sldId="263"/>
            <ac:spMk id="5123" creationId="{00000000-0000-0000-0000-000000000000}"/>
          </ac:spMkLst>
        </pc:spChg>
      </pc:sldChg>
      <pc:sldChg chg="addSp modSp add mod">
        <pc:chgData name="Purple Sage" userId="2abb1838a3a29f7a" providerId="LiveId" clId="{FDEB6A66-ACD7-4AD5-8A61-8D579A4245B4}" dt="2024-08-15T14:24:22.578" v="226" actId="1037"/>
        <pc:sldMkLst>
          <pc:docMk/>
          <pc:sldMk cId="2291120241" sldId="364"/>
        </pc:sldMkLst>
        <pc:spChg chg="mod">
          <ac:chgData name="Purple Sage" userId="2abb1838a3a29f7a" providerId="LiveId" clId="{FDEB6A66-ACD7-4AD5-8A61-8D579A4245B4}" dt="2024-08-15T14:24:14.524" v="222" actId="255"/>
          <ac:spMkLst>
            <pc:docMk/>
            <pc:sldMk cId="2291120241" sldId="364"/>
            <ac:spMk id="5123" creationId="{00000000-0000-0000-0000-000000000000}"/>
          </ac:spMkLst>
        </pc:spChg>
        <pc:picChg chg="add mod">
          <ac:chgData name="Purple Sage" userId="2abb1838a3a29f7a" providerId="LiveId" clId="{FDEB6A66-ACD7-4AD5-8A61-8D579A4245B4}" dt="2024-08-15T14:24:22.578" v="226" actId="1037"/>
          <ac:picMkLst>
            <pc:docMk/>
            <pc:sldMk cId="2291120241" sldId="364"/>
            <ac:picMk id="3" creationId="{6339D217-E10F-4584-E361-B9FCAF433984}"/>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4114800"/>
            <a:ext cx="9144000" cy="552450"/>
          </a:xfrm>
        </p:spPr>
        <p:txBody>
          <a:bodyPr/>
          <a:lstStyle>
            <a:lvl1pPr algn="ctr">
              <a:defRPr sz="3600"/>
            </a:lvl1pPr>
          </a:lstStyle>
          <a:p>
            <a:r>
              <a:rPr lang="en-US"/>
              <a:t>Click to edit Master title style</a:t>
            </a:r>
          </a:p>
        </p:txBody>
      </p:sp>
      <p:sp>
        <p:nvSpPr>
          <p:cNvPr id="11267" name="Rectangle 3"/>
          <p:cNvSpPr>
            <a:spLocks noGrp="1" noChangeArrowheads="1"/>
          </p:cNvSpPr>
          <p:nvPr>
            <p:ph type="subTitle" idx="1"/>
          </p:nvPr>
        </p:nvSpPr>
        <p:spPr>
          <a:xfrm>
            <a:off x="0" y="4724400"/>
            <a:ext cx="9144000" cy="381000"/>
          </a:xfrm>
        </p:spPr>
        <p:txBody>
          <a:bodyPr/>
          <a:lstStyle>
            <a:lvl1pPr marL="0" indent="0" algn="ctr">
              <a:defRPr>
                <a:solidFill>
                  <a:schemeClr val="bg1"/>
                </a:solidFill>
              </a:defRPr>
            </a:lvl1pPr>
          </a:lstStyle>
          <a:p>
            <a:r>
              <a:rPr lang="en-US"/>
              <a:t>Click to edit Master subtitle style</a:t>
            </a:r>
          </a:p>
        </p:txBody>
      </p:sp>
      <p:sp>
        <p:nvSpPr>
          <p:cNvPr id="4" name="Rectangle 4"/>
          <p:cNvSpPr>
            <a:spLocks noGrp="1" noChangeArrowheads="1"/>
          </p:cNvSpPr>
          <p:nvPr>
            <p:ph type="dt" sz="half" idx="10"/>
          </p:nvPr>
        </p:nvSpPr>
        <p:spPr>
          <a:xfrm>
            <a:off x="0" y="6689725"/>
            <a:ext cx="2133600" cy="168275"/>
          </a:xfrm>
        </p:spPr>
        <p:txBody>
          <a:bodyPr/>
          <a:lstStyle>
            <a:lvl1pPr>
              <a:defRPr b="0">
                <a:latin typeface="Arial Black"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0">
                <a:latin typeface="Arial Black" pitchFamily="34" charset="0"/>
              </a:defRPr>
            </a:lvl1pPr>
          </a:lstStyle>
          <a:p>
            <a:pPr>
              <a:defRPr/>
            </a:pPr>
            <a:endParaRPr lang="en-US"/>
          </a:p>
        </p:txBody>
      </p:sp>
      <p:sp>
        <p:nvSpPr>
          <p:cNvPr id="6" name="Rectangle 6"/>
          <p:cNvSpPr>
            <a:spLocks noGrp="1" noChangeArrowheads="1"/>
          </p:cNvSpPr>
          <p:nvPr>
            <p:ph type="sldNum" sz="quarter" idx="12"/>
          </p:nvPr>
        </p:nvSpPr>
        <p:spPr>
          <a:xfrm>
            <a:off x="7010400" y="6689725"/>
            <a:ext cx="2133600" cy="168275"/>
          </a:xfrm>
        </p:spPr>
        <p:txBody>
          <a:bodyPr/>
          <a:lstStyle>
            <a:lvl1pPr>
              <a:defRPr b="0">
                <a:latin typeface="Arial Black" pitchFamily="34" charset="0"/>
              </a:defRPr>
            </a:lvl1pPr>
          </a:lstStyle>
          <a:p>
            <a:pPr>
              <a:defRPr/>
            </a:pPr>
            <a:fld id="{A96DB25D-112D-4ADC-B09D-5152D1900521}" type="slidenum">
              <a:rPr lang="en-US"/>
              <a:pPr>
                <a:defRPr/>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030D57-8308-4248-B3C1-CFF65A2B5194}" type="slidenum">
              <a:rPr lang="en-US"/>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3627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6BDB86-165E-4623-9718-0064553F41A7}" type="slidenum">
              <a:rPr lang="en-US"/>
              <a:pPr>
                <a:defRPr/>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09600"/>
          </a:xfrm>
        </p:spPr>
        <p:txBody>
          <a:bodyPr/>
          <a:lstStyle/>
          <a:p>
            <a:r>
              <a:rPr lang="en-US"/>
              <a:t>Click to edit Master title style</a:t>
            </a:r>
          </a:p>
        </p:txBody>
      </p:sp>
      <p:sp>
        <p:nvSpPr>
          <p:cNvPr id="3" name="Text Placeholder 2"/>
          <p:cNvSpPr>
            <a:spLocks noGrp="1"/>
          </p:cNvSpPr>
          <p:nvPr>
            <p:ph type="body" sz="half" idx="1"/>
          </p:nvPr>
        </p:nvSpPr>
        <p:spPr>
          <a:xfrm>
            <a:off x="228600" y="762000"/>
            <a:ext cx="426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762000"/>
            <a:ext cx="426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BA282C-5F1D-4ACC-BB50-5C2FB598212A}"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EE3AF3-260A-4E40-A662-BC79BB19C0B9}" type="slidenum">
              <a:rPr lang="en-US"/>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E630F4-CCF0-448F-853C-5BAE0F2433DA}" type="slidenum">
              <a:rPr lang="en-US"/>
              <a:pPr>
                <a:defRPr/>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762000"/>
            <a:ext cx="4267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762000"/>
            <a:ext cx="4267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F11691-CAA6-424D-BA35-3600472A7BF6}" type="slidenum">
              <a:rPr lang="en-US"/>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2AFB62-2A28-4448-8612-67A833545C29}" type="slidenum">
              <a:rPr lang="en-US"/>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AEF7F5-7BC4-4DFC-A888-F7869BEA12EF}" type="slidenum">
              <a:rPr lang="en-US"/>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14446B-7BC9-4847-9D66-776A162B6CD8}" type="slidenum">
              <a:rPr lang="en-US"/>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D7F7FA-758D-420E-8092-2836AC6091BF}" type="slidenum">
              <a:rPr lang="en-US"/>
              <a:pPr>
                <a:defRPr/>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0275B2-659B-46C3-946E-F95AEB38810B}" type="slidenum">
              <a:rPr lang="en-US"/>
              <a:pPr>
                <a:defRPr/>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0"/>
            <a:ext cx="8686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28600" y="762000"/>
            <a:ext cx="8686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a:defRPr/>
            </a:pPr>
            <a:fld id="{2FEA6073-CC69-4631-AE66-987856B561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spd="med">
    <p:fade thruBlk="1"/>
  </p:transition>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Tahoma" pitchFamily="34" charset="0"/>
        </a:defRPr>
      </a:lvl2pPr>
      <a:lvl3pPr algn="l" rtl="0" eaLnBrk="0" fontAlgn="base" hangingPunct="0">
        <a:spcBef>
          <a:spcPct val="0"/>
        </a:spcBef>
        <a:spcAft>
          <a:spcPct val="0"/>
        </a:spcAft>
        <a:defRPr sz="3200" b="1">
          <a:solidFill>
            <a:schemeClr val="bg1"/>
          </a:solidFill>
          <a:latin typeface="Tahoma" pitchFamily="34" charset="0"/>
        </a:defRPr>
      </a:lvl3pPr>
      <a:lvl4pPr algn="l" rtl="0" eaLnBrk="0" fontAlgn="base" hangingPunct="0">
        <a:spcBef>
          <a:spcPct val="0"/>
        </a:spcBef>
        <a:spcAft>
          <a:spcPct val="0"/>
        </a:spcAft>
        <a:defRPr sz="3200" b="1">
          <a:solidFill>
            <a:schemeClr val="bg1"/>
          </a:solidFill>
          <a:latin typeface="Tahoma" pitchFamily="34" charset="0"/>
        </a:defRPr>
      </a:lvl4pPr>
      <a:lvl5pPr algn="l" rtl="0" eaLnBrk="0" fontAlgn="base" hangingPunct="0">
        <a:spcBef>
          <a:spcPct val="0"/>
        </a:spcBef>
        <a:spcAft>
          <a:spcPct val="0"/>
        </a:spcAft>
        <a:defRPr sz="3200" b="1">
          <a:solidFill>
            <a:schemeClr val="bg1"/>
          </a:solidFill>
          <a:latin typeface="Tahoma" pitchFamily="34" charset="0"/>
        </a:defRPr>
      </a:lvl5pPr>
      <a:lvl6pPr marL="457200" algn="l" rtl="0" eaLnBrk="1" fontAlgn="base" hangingPunct="1">
        <a:spcBef>
          <a:spcPct val="0"/>
        </a:spcBef>
        <a:spcAft>
          <a:spcPct val="0"/>
        </a:spcAft>
        <a:defRPr sz="3200" b="1">
          <a:solidFill>
            <a:schemeClr val="bg1"/>
          </a:solidFill>
          <a:latin typeface="Tahoma" pitchFamily="34" charset="0"/>
        </a:defRPr>
      </a:lvl6pPr>
      <a:lvl7pPr marL="914400" algn="l" rtl="0" eaLnBrk="1" fontAlgn="base" hangingPunct="1">
        <a:spcBef>
          <a:spcPct val="0"/>
        </a:spcBef>
        <a:spcAft>
          <a:spcPct val="0"/>
        </a:spcAft>
        <a:defRPr sz="3200" b="1">
          <a:solidFill>
            <a:schemeClr val="bg1"/>
          </a:solidFill>
          <a:latin typeface="Tahoma" pitchFamily="34" charset="0"/>
        </a:defRPr>
      </a:lvl7pPr>
      <a:lvl8pPr marL="1371600" algn="l" rtl="0" eaLnBrk="1" fontAlgn="base" hangingPunct="1">
        <a:spcBef>
          <a:spcPct val="0"/>
        </a:spcBef>
        <a:spcAft>
          <a:spcPct val="0"/>
        </a:spcAft>
        <a:defRPr sz="3200" b="1">
          <a:solidFill>
            <a:schemeClr val="bg1"/>
          </a:solidFill>
          <a:latin typeface="Tahoma" pitchFamily="34" charset="0"/>
        </a:defRPr>
      </a:lvl8pPr>
      <a:lvl9pPr marL="1828800" algn="l" rtl="0" eaLnBrk="1" fontAlgn="base" hangingPunct="1">
        <a:spcBef>
          <a:spcPct val="0"/>
        </a:spcBef>
        <a:spcAft>
          <a:spcPct val="0"/>
        </a:spcAft>
        <a:defRPr sz="3200" b="1">
          <a:solidFill>
            <a:schemeClr val="bg1"/>
          </a:solidFill>
          <a:latin typeface="Tahoma" pitchFamily="34" charset="0"/>
        </a:defRPr>
      </a:lvl9pPr>
    </p:titleStyle>
    <p:bodyStyle>
      <a:lvl1pPr marL="342900" indent="-342900" algn="l" rtl="0" eaLnBrk="0" fontAlgn="base" hangingPunct="0">
        <a:spcBef>
          <a:spcPct val="20000"/>
        </a:spcBef>
        <a:spcAft>
          <a:spcPct val="0"/>
        </a:spcAft>
        <a:buSzPct val="200000"/>
        <a:defRPr sz="2400" b="1">
          <a:solidFill>
            <a:schemeClr val="tx1"/>
          </a:solidFill>
          <a:latin typeface="+mn-lt"/>
          <a:ea typeface="+mn-ea"/>
          <a:cs typeface="+mn-cs"/>
        </a:defRPr>
      </a:lvl1pPr>
      <a:lvl2pPr marL="742950" indent="-285750" algn="l" rtl="0" eaLnBrk="0" fontAlgn="base" hangingPunct="0">
        <a:spcBef>
          <a:spcPct val="20000"/>
        </a:spcBef>
        <a:spcAft>
          <a:spcPct val="0"/>
        </a:spcAft>
        <a:buSzPct val="200000"/>
        <a:defRPr sz="2000" b="1">
          <a:solidFill>
            <a:schemeClr val="tx1"/>
          </a:solidFill>
          <a:latin typeface="+mn-lt"/>
        </a:defRPr>
      </a:lvl2pPr>
      <a:lvl3pPr marL="1143000" indent="-228600" algn="l" rtl="0" eaLnBrk="0" fontAlgn="base" hangingPunct="0">
        <a:spcBef>
          <a:spcPct val="20000"/>
        </a:spcBef>
        <a:spcAft>
          <a:spcPct val="0"/>
        </a:spcAft>
        <a:buSzPct val="200000"/>
        <a:defRPr b="1">
          <a:solidFill>
            <a:schemeClr val="tx1"/>
          </a:solidFill>
          <a:latin typeface="+mn-lt"/>
        </a:defRPr>
      </a:lvl3pPr>
      <a:lvl4pPr marL="1600200" indent="-228600" algn="l" rtl="0" eaLnBrk="0" fontAlgn="base" hangingPunct="0">
        <a:spcBef>
          <a:spcPct val="20000"/>
        </a:spcBef>
        <a:spcAft>
          <a:spcPct val="0"/>
        </a:spcAft>
        <a:buSzPct val="200000"/>
        <a:defRPr sz="1600" b="1">
          <a:solidFill>
            <a:schemeClr val="tx1"/>
          </a:solidFill>
          <a:latin typeface="+mn-lt"/>
        </a:defRPr>
      </a:lvl4pPr>
      <a:lvl5pPr marL="2057400" indent="-228600" algn="l" rtl="0" eaLnBrk="0" fontAlgn="base" hangingPunct="0">
        <a:spcBef>
          <a:spcPct val="20000"/>
        </a:spcBef>
        <a:spcAft>
          <a:spcPct val="0"/>
        </a:spcAft>
        <a:buSzPct val="200000"/>
        <a:defRPr sz="1600" b="1">
          <a:solidFill>
            <a:schemeClr val="tx1"/>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mokancouncil.org/" TargetMode="External"/><Relationship Id="rId2" Type="http://schemas.openxmlformats.org/officeDocument/2006/relationships/hyperlink" Target="https://mokancouncil.org/Ham400Project.htm"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dirty="0"/>
              <a:t>Ham 420</a:t>
            </a:r>
          </a:p>
        </p:txBody>
      </p:sp>
      <p:sp>
        <p:nvSpPr>
          <p:cNvPr id="4099" name="Rectangle 3"/>
          <p:cNvSpPr>
            <a:spLocks noGrp="1" noChangeArrowheads="1"/>
          </p:cNvSpPr>
          <p:nvPr>
            <p:ph type="subTitle" idx="1"/>
          </p:nvPr>
        </p:nvSpPr>
        <p:spPr/>
        <p:txBody>
          <a:bodyPr/>
          <a:lstStyle/>
          <a:p>
            <a:pPr eaLnBrk="1" hangingPunct="1">
              <a:lnSpc>
                <a:spcPct val="90000"/>
              </a:lnSpc>
            </a:pPr>
            <a:r>
              <a:rPr lang="en-US" kern="100" dirty="0">
                <a:effectLst/>
                <a:latin typeface="Calibri" panose="020F0502020204030204" pitchFamily="34" charset="0"/>
                <a:ea typeface="Calibri" panose="020F0502020204030204" pitchFamily="34" charset="0"/>
                <a:cs typeface="Times New Roman" panose="02020603050405020304" pitchFamily="18" charset="0"/>
              </a:rPr>
              <a:t>Overview of Amateur Radio, Radio Propagation, </a:t>
            </a:r>
          </a:p>
          <a:p>
            <a:pPr eaLnBrk="1" hangingPunct="1">
              <a:lnSpc>
                <a:spcPct val="90000"/>
              </a:lnSpc>
            </a:pPr>
            <a:r>
              <a:rPr lang="en-US" kern="100" dirty="0">
                <a:effectLst/>
                <a:latin typeface="Calibri" panose="020F0502020204030204" pitchFamily="34" charset="0"/>
                <a:ea typeface="Calibri" panose="020F0502020204030204" pitchFamily="34" charset="0"/>
                <a:cs typeface="Times New Roman" panose="02020603050405020304" pitchFamily="18" charset="0"/>
              </a:rPr>
              <a:t>and How It Applies in the Context of the </a:t>
            </a:r>
          </a:p>
          <a:p>
            <a:pPr eaLnBrk="1" hangingPunct="1">
              <a:lnSpc>
                <a:spcPct val="90000"/>
              </a:lnSpc>
            </a:pPr>
            <a:r>
              <a:rPr lang="en-US" kern="100" dirty="0">
                <a:effectLst/>
                <a:latin typeface="Calibri" panose="020F0502020204030204" pitchFamily="34" charset="0"/>
                <a:ea typeface="Calibri" panose="020F0502020204030204" pitchFamily="34" charset="0"/>
                <a:cs typeface="Times New Roman" panose="02020603050405020304" pitchFamily="18" charset="0"/>
              </a:rPr>
              <a:t>Search for Amelia Earhart, July 1937</a:t>
            </a:r>
          </a:p>
          <a:p>
            <a:pPr eaLnBrk="1" hangingPunct="1">
              <a:lnSpc>
                <a:spcPct val="90000"/>
              </a:lnSpc>
            </a:pPr>
            <a:r>
              <a:rPr lang="en-US" sz="1400" kern="100" dirty="0">
                <a:latin typeface="Calibri" panose="020F0502020204030204" pitchFamily="34" charset="0"/>
                <a:ea typeface="Calibri" panose="020F0502020204030204" pitchFamily="34" charset="0"/>
                <a:cs typeface="Times New Roman" panose="02020603050405020304" pitchFamily="18" charset="0"/>
              </a:rPr>
              <a:t>By: </a:t>
            </a:r>
            <a:r>
              <a:rPr lang="en-US" sz="1400" kern="100" dirty="0">
                <a:latin typeface="Calibri" panose="020F0502020204030204" pitchFamily="34" charset="0"/>
                <a:ea typeface="Calibri" panose="020F0502020204030204" pitchFamily="34" charset="0"/>
                <a:cs typeface="Calibri" panose="020F0502020204030204" pitchFamily="34" charset="0"/>
              </a:rPr>
              <a:t>W</a:t>
            </a:r>
            <a:r>
              <a:rPr lang="en-US" sz="1400" b="1" dirty="0">
                <a:latin typeface="Calibri" panose="020F0502020204030204" pitchFamily="34" charset="0"/>
                <a:cs typeface="Calibri" panose="020F0502020204030204" pitchFamily="34" charset="0"/>
              </a:rPr>
              <a:t>Ø</a:t>
            </a:r>
            <a:r>
              <a:rPr lang="en-US" sz="1400" kern="100" dirty="0">
                <a:latin typeface="Calibri" panose="020F0502020204030204" pitchFamily="34" charset="0"/>
                <a:ea typeface="Calibri" panose="020F0502020204030204" pitchFamily="34" charset="0"/>
                <a:cs typeface="Calibri" panose="020F0502020204030204" pitchFamily="34" charset="0"/>
              </a:rPr>
              <a:t>ICQ</a:t>
            </a:r>
            <a:r>
              <a:rPr lang="en-US" sz="1400" kern="100" dirty="0">
                <a:latin typeface="Calibri" panose="020F0502020204030204" pitchFamily="34" charset="0"/>
                <a:ea typeface="Calibri" panose="020F0502020204030204" pitchFamily="34" charset="0"/>
                <a:cs typeface="Times New Roman" panose="02020603050405020304" pitchFamily="18" charset="0"/>
              </a:rPr>
              <a:t> – Randal R. Schulze and KA</a:t>
            </a:r>
            <a:r>
              <a:rPr lang="en-US" sz="1400" b="1" dirty="0">
                <a:latin typeface="Calibri" panose="020F0502020204030204" pitchFamily="34" charset="0"/>
                <a:cs typeface="Calibri" panose="020F0502020204030204" pitchFamily="34" charset="0"/>
              </a:rPr>
              <a:t>Ø</a:t>
            </a:r>
            <a:r>
              <a:rPr lang="en-US" sz="1400" kern="100" dirty="0">
                <a:latin typeface="Calibri" panose="020F0502020204030204" pitchFamily="34" charset="0"/>
                <a:ea typeface="Calibri" panose="020F0502020204030204" pitchFamily="34" charset="0"/>
                <a:cs typeface="Times New Roman" panose="02020603050405020304" pitchFamily="18" charset="0"/>
              </a:rPr>
              <a:t>SOG – David Hinkley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pPr>
            <a:br>
              <a:rPr lang="en-US" sz="1800" dirty="0"/>
            </a:br>
            <a:endParaRPr lang="en-US" sz="1800" dirty="0"/>
          </a:p>
        </p:txBody>
      </p:sp>
      <p:pic>
        <p:nvPicPr>
          <p:cNvPr id="4100" name="Picture 5" descr="MoKanLogo.png"/>
          <p:cNvPicPr>
            <a:picLocks noChangeAspect="1"/>
          </p:cNvPicPr>
          <p:nvPr/>
        </p:nvPicPr>
        <p:blipFill>
          <a:blip r:embed="rId2" cstate="print"/>
          <a:srcRect/>
          <a:stretch>
            <a:fillRect/>
          </a:stretch>
        </p:blipFill>
        <p:spPr bwMode="auto">
          <a:xfrm>
            <a:off x="228600" y="228600"/>
            <a:ext cx="866775" cy="839788"/>
          </a:xfrm>
          <a:prstGeom prst="rect">
            <a:avLst/>
          </a:prstGeom>
          <a:noFill/>
          <a:ln w="9525">
            <a:noFill/>
            <a:miter lim="800000"/>
            <a:headEnd/>
            <a:tailEnd/>
          </a:ln>
        </p:spPr>
      </p:pic>
      <p:sp>
        <p:nvSpPr>
          <p:cNvPr id="4101" name="TextBox 6"/>
          <p:cNvSpPr txBox="1">
            <a:spLocks noChangeArrowheads="1"/>
          </p:cNvSpPr>
          <p:nvPr/>
        </p:nvSpPr>
        <p:spPr bwMode="auto">
          <a:xfrm>
            <a:off x="1143000" y="304800"/>
            <a:ext cx="4419600" cy="800100"/>
          </a:xfrm>
          <a:prstGeom prst="rect">
            <a:avLst/>
          </a:prstGeom>
          <a:noFill/>
          <a:ln w="9525">
            <a:noFill/>
            <a:miter lim="800000"/>
            <a:headEnd/>
            <a:tailEnd/>
          </a:ln>
        </p:spPr>
        <p:txBody>
          <a:bodyPr>
            <a:spAutoFit/>
          </a:bodyPr>
          <a:lstStyle/>
          <a:p>
            <a:r>
              <a:rPr lang="en-US" b="1" i="1" dirty="0">
                <a:solidFill>
                  <a:schemeClr val="bg1"/>
                </a:solidFill>
              </a:rPr>
              <a:t>Mo-Kan Regional Council of</a:t>
            </a:r>
          </a:p>
          <a:p>
            <a:r>
              <a:rPr lang="en-US" b="1" i="1" dirty="0">
                <a:solidFill>
                  <a:schemeClr val="bg1"/>
                </a:solidFill>
              </a:rPr>
              <a:t>Amateur Radio Organizations, Inc.</a:t>
            </a:r>
          </a:p>
          <a:p>
            <a:r>
              <a:rPr lang="en-US" sz="1000" b="1" i="1" dirty="0">
                <a:solidFill>
                  <a:schemeClr val="bg1"/>
                </a:solidFill>
              </a:rPr>
              <a:t>Copyright © 20123–2024 All Rights Reserved</a:t>
            </a:r>
          </a:p>
        </p:txBody>
      </p:sp>
      <p:sp>
        <p:nvSpPr>
          <p:cNvPr id="4102" name="TextBox 5"/>
          <p:cNvSpPr txBox="1">
            <a:spLocks noChangeArrowheads="1"/>
          </p:cNvSpPr>
          <p:nvPr/>
        </p:nvSpPr>
        <p:spPr bwMode="auto">
          <a:xfrm>
            <a:off x="6766850" y="6400800"/>
            <a:ext cx="2314801" cy="307777"/>
          </a:xfrm>
          <a:prstGeom prst="rect">
            <a:avLst/>
          </a:prstGeom>
          <a:noFill/>
          <a:ln w="9525">
            <a:noFill/>
            <a:miter lim="800000"/>
            <a:headEnd/>
            <a:tailEnd/>
          </a:ln>
        </p:spPr>
        <p:txBody>
          <a:bodyPr wrap="none">
            <a:spAutoFit/>
          </a:bodyPr>
          <a:lstStyle/>
          <a:p>
            <a:pPr algn="r"/>
            <a:r>
              <a:rPr lang="en-US" sz="1400" dirty="0">
                <a:solidFill>
                  <a:schemeClr val="bg1"/>
                </a:solidFill>
              </a:rPr>
              <a:t>Version 1.01   09AUG2024</a:t>
            </a: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91FB-561C-5D8C-7951-D511804420C3}"/>
              </a:ext>
            </a:extLst>
          </p:cNvPr>
          <p:cNvSpPr>
            <a:spLocks noGrp="1"/>
          </p:cNvSpPr>
          <p:nvPr>
            <p:ph type="ctrTitle"/>
          </p:nvPr>
        </p:nvSpPr>
        <p:spPr/>
        <p:txBody>
          <a:bodyPr/>
          <a:lstStyle/>
          <a:p>
            <a:r>
              <a:rPr lang="en-US" dirty="0"/>
              <a:t>How do radios work? </a:t>
            </a:r>
          </a:p>
        </p:txBody>
      </p:sp>
      <p:sp>
        <p:nvSpPr>
          <p:cNvPr id="3" name="Subtitle 2">
            <a:extLst>
              <a:ext uri="{FF2B5EF4-FFF2-40B4-BE49-F238E27FC236}">
                <a16:creationId xmlns:a16="http://schemas.microsoft.com/office/drawing/2014/main" id="{4FD3A444-C930-AD79-C4E5-28B44121AACA}"/>
              </a:ext>
            </a:extLst>
          </p:cNvPr>
          <p:cNvSpPr>
            <a:spLocks noGrp="1"/>
          </p:cNvSpPr>
          <p:nvPr>
            <p:ph type="subTitle" idx="1"/>
          </p:nvPr>
        </p:nvSpPr>
        <p:spPr/>
        <p:txBody>
          <a:bodyPr/>
          <a:lstStyle/>
          <a:p>
            <a:r>
              <a:rPr lang="en-US" dirty="0"/>
              <a:t>The Basic Concepts</a:t>
            </a:r>
          </a:p>
        </p:txBody>
      </p:sp>
    </p:spTree>
    <p:extLst>
      <p:ext uri="{BB962C8B-B14F-4D97-AF65-F5344CB8AC3E}">
        <p14:creationId xmlns:p14="http://schemas.microsoft.com/office/powerpoint/2010/main" val="3780960659"/>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Radio Waves</a:t>
            </a:r>
          </a:p>
        </p:txBody>
      </p:sp>
      <p:sp>
        <p:nvSpPr>
          <p:cNvPr id="10243" name="Rectangle 3"/>
          <p:cNvSpPr>
            <a:spLocks noGrp="1" noChangeArrowheads="1"/>
          </p:cNvSpPr>
          <p:nvPr>
            <p:ph type="body" sz="half" idx="1"/>
          </p:nvPr>
        </p:nvSpPr>
        <p:spPr>
          <a:xfrm>
            <a:off x="228600" y="762000"/>
            <a:ext cx="8686800" cy="4876800"/>
          </a:xfrm>
        </p:spPr>
        <p:txBody>
          <a:bodyPr/>
          <a:lstStyle/>
          <a:p>
            <a:pPr marL="0" indent="0" eaLnBrk="1" hangingPunct="1"/>
            <a:endParaRPr lang="en-US" sz="800" b="0" dirty="0"/>
          </a:p>
          <a:p>
            <a:pPr marL="0" indent="0" eaLnBrk="1" hangingPunct="1"/>
            <a:br>
              <a:rPr lang="en-US" sz="1800" b="0" dirty="0"/>
            </a:br>
            <a:endParaRPr lang="en-US" sz="1800" b="0" dirty="0"/>
          </a:p>
        </p:txBody>
      </p:sp>
      <p:sp>
        <p:nvSpPr>
          <p:cNvPr id="3" name="TextBox 2">
            <a:extLst>
              <a:ext uri="{FF2B5EF4-FFF2-40B4-BE49-F238E27FC236}">
                <a16:creationId xmlns:a16="http://schemas.microsoft.com/office/drawing/2014/main" id="{56C5C70B-450E-03E0-27E9-06974CF4FCF8}"/>
              </a:ext>
            </a:extLst>
          </p:cNvPr>
          <p:cNvSpPr txBox="1"/>
          <p:nvPr/>
        </p:nvSpPr>
        <p:spPr>
          <a:xfrm>
            <a:off x="381000" y="1308080"/>
            <a:ext cx="2667000" cy="3693319"/>
          </a:xfrm>
          <a:prstGeom prst="rect">
            <a:avLst/>
          </a:prstGeom>
          <a:noFill/>
        </p:spPr>
        <p:txBody>
          <a:bodyPr wrap="square" rtlCol="0">
            <a:spAutoFit/>
          </a:bodyPr>
          <a:lstStyle/>
          <a:p>
            <a:r>
              <a:rPr lang="en-US" b="1" dirty="0"/>
              <a:t>Throw a rock in a pond. The rock lands on the water’s surface and pushes the water out of the way. The energy that creates this effect is from the force of gravity pulling it down and transfers it to the water’s movement. That movement creates the ripples in the pond </a:t>
            </a:r>
          </a:p>
        </p:txBody>
      </p:sp>
      <p:pic>
        <p:nvPicPr>
          <p:cNvPr id="5" name="Picture 2" descr="Ripples | Ripple, Water ripples, Beautiful photography">
            <a:extLst>
              <a:ext uri="{FF2B5EF4-FFF2-40B4-BE49-F238E27FC236}">
                <a16:creationId xmlns:a16="http://schemas.microsoft.com/office/drawing/2014/main" id="{7D74E5C5-F661-AC3B-EF28-38E114046B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1850" y="1555760"/>
            <a:ext cx="5369700" cy="286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805287"/>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Radio Waves</a:t>
            </a:r>
          </a:p>
        </p:txBody>
      </p:sp>
      <p:sp>
        <p:nvSpPr>
          <p:cNvPr id="2" name="TextBox 1">
            <a:extLst>
              <a:ext uri="{FF2B5EF4-FFF2-40B4-BE49-F238E27FC236}">
                <a16:creationId xmlns:a16="http://schemas.microsoft.com/office/drawing/2014/main" id="{1AB1B378-9BB6-12F8-7568-6B59660DBE38}"/>
              </a:ext>
            </a:extLst>
          </p:cNvPr>
          <p:cNvSpPr txBox="1"/>
          <p:nvPr/>
        </p:nvSpPr>
        <p:spPr>
          <a:xfrm>
            <a:off x="152400" y="1384280"/>
            <a:ext cx="3886200" cy="3416320"/>
          </a:xfrm>
          <a:prstGeom prst="rect">
            <a:avLst/>
          </a:prstGeom>
          <a:noFill/>
        </p:spPr>
        <p:txBody>
          <a:bodyPr wrap="square" rtlCol="0">
            <a:spAutoFit/>
          </a:bodyPr>
          <a:lstStyle/>
          <a:p>
            <a:r>
              <a:rPr lang="en-US" b="1" dirty="0"/>
              <a:t>Radio has a similar impact on the magnetosphere that surrounds our planet.  The transmitter is the rock in the pond.  The radio waves are the ripples.  Do you want the radio waves to get all the way across the pond? Get a bigger rock or drop it from a higher distance. In other words a more powerful transmitter or change the height (wavelength) you are transmitting on.</a:t>
            </a:r>
          </a:p>
        </p:txBody>
      </p:sp>
      <p:pic>
        <p:nvPicPr>
          <p:cNvPr id="8" name="Picture 7">
            <a:extLst>
              <a:ext uri="{FF2B5EF4-FFF2-40B4-BE49-F238E27FC236}">
                <a16:creationId xmlns:a16="http://schemas.microsoft.com/office/drawing/2014/main" id="{5A5D2EBF-CA88-6FE9-D315-9721B6D62A3C}"/>
              </a:ext>
            </a:extLst>
          </p:cNvPr>
          <p:cNvPicPr>
            <a:picLocks noChangeAspect="1"/>
          </p:cNvPicPr>
          <p:nvPr/>
        </p:nvPicPr>
        <p:blipFill>
          <a:blip r:embed="rId2"/>
          <a:stretch>
            <a:fillRect/>
          </a:stretch>
        </p:blipFill>
        <p:spPr>
          <a:xfrm>
            <a:off x="3928680" y="1736876"/>
            <a:ext cx="4986719" cy="2758924"/>
          </a:xfrm>
          <a:prstGeom prst="rect">
            <a:avLst/>
          </a:prstGeom>
        </p:spPr>
      </p:pic>
    </p:spTree>
    <p:extLst>
      <p:ext uri="{BB962C8B-B14F-4D97-AF65-F5344CB8AC3E}">
        <p14:creationId xmlns:p14="http://schemas.microsoft.com/office/powerpoint/2010/main" val="2681584063"/>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Radio Waves</a:t>
            </a:r>
          </a:p>
        </p:txBody>
      </p:sp>
      <p:sp>
        <p:nvSpPr>
          <p:cNvPr id="10243" name="Rectangle 3"/>
          <p:cNvSpPr>
            <a:spLocks noGrp="1" noChangeArrowheads="1"/>
          </p:cNvSpPr>
          <p:nvPr>
            <p:ph type="body" sz="half" idx="1"/>
          </p:nvPr>
        </p:nvSpPr>
        <p:spPr>
          <a:xfrm>
            <a:off x="228600" y="813726"/>
            <a:ext cx="4343400" cy="4476466"/>
          </a:xfrm>
        </p:spPr>
        <p:txBody>
          <a:bodyPr/>
          <a:lstStyle/>
          <a:p>
            <a:pPr marL="0" indent="0" eaLnBrk="1" hangingPunct="1"/>
            <a:endParaRPr lang="en-US" sz="800" b="0" dirty="0"/>
          </a:p>
          <a:p>
            <a:pPr marL="0" indent="0" eaLnBrk="1" hangingPunct="1"/>
            <a:br>
              <a:rPr lang="en-US" sz="1800" b="0" dirty="0"/>
            </a:br>
            <a:endParaRPr lang="en-US" sz="1800" b="0" dirty="0"/>
          </a:p>
        </p:txBody>
      </p:sp>
      <p:sp>
        <p:nvSpPr>
          <p:cNvPr id="2" name="TextBox 1">
            <a:extLst>
              <a:ext uri="{FF2B5EF4-FFF2-40B4-BE49-F238E27FC236}">
                <a16:creationId xmlns:a16="http://schemas.microsoft.com/office/drawing/2014/main" id="{F4C169DE-6F4A-B1C4-2C2D-8E1FAFCC6F4C}"/>
              </a:ext>
            </a:extLst>
          </p:cNvPr>
          <p:cNvSpPr txBox="1"/>
          <p:nvPr/>
        </p:nvSpPr>
        <p:spPr>
          <a:xfrm>
            <a:off x="5029200" y="1143000"/>
            <a:ext cx="3581400" cy="3970318"/>
          </a:xfrm>
          <a:prstGeom prst="rect">
            <a:avLst/>
          </a:prstGeom>
          <a:noFill/>
        </p:spPr>
        <p:txBody>
          <a:bodyPr wrap="square" rtlCol="0">
            <a:spAutoFit/>
          </a:bodyPr>
          <a:lstStyle/>
          <a:p>
            <a:r>
              <a:rPr lang="en-US" b="1" dirty="0"/>
              <a:t>Radios can transmit and decode (receive) radio energy waves from the magnetosphere.  </a:t>
            </a:r>
          </a:p>
          <a:p>
            <a:endParaRPr lang="en-US" b="1" dirty="0"/>
          </a:p>
          <a:p>
            <a:r>
              <a:rPr lang="en-US" b="1" dirty="0"/>
              <a:t>Energy waves can come in different kinds of waves;  radio waves, sound waves, light waves and </a:t>
            </a:r>
            <a:r>
              <a:rPr lang="en-US" b="1" dirty="0" err="1"/>
              <a:t>xrays</a:t>
            </a:r>
            <a:r>
              <a:rPr lang="en-US" b="1" dirty="0"/>
              <a:t>.  Radio waves can work within the radio wave spectrum.  The sound you detect is imbedded in the radio wave and the radio can reproduce it.    </a:t>
            </a:r>
          </a:p>
        </p:txBody>
      </p:sp>
      <p:pic>
        <p:nvPicPr>
          <p:cNvPr id="4" name="Picture 3">
            <a:extLst>
              <a:ext uri="{FF2B5EF4-FFF2-40B4-BE49-F238E27FC236}">
                <a16:creationId xmlns:a16="http://schemas.microsoft.com/office/drawing/2014/main" id="{81A0954D-73F7-569A-6040-88DB98581C74}"/>
              </a:ext>
            </a:extLst>
          </p:cNvPr>
          <p:cNvPicPr>
            <a:picLocks noChangeAspect="1"/>
          </p:cNvPicPr>
          <p:nvPr/>
        </p:nvPicPr>
        <p:blipFill>
          <a:blip r:embed="rId2"/>
          <a:stretch>
            <a:fillRect/>
          </a:stretch>
        </p:blipFill>
        <p:spPr>
          <a:xfrm>
            <a:off x="228600" y="1371600"/>
            <a:ext cx="4775579" cy="3087968"/>
          </a:xfrm>
          <a:prstGeom prst="rect">
            <a:avLst/>
          </a:prstGeom>
        </p:spPr>
      </p:pic>
    </p:spTree>
    <p:extLst>
      <p:ext uri="{BB962C8B-B14F-4D97-AF65-F5344CB8AC3E}">
        <p14:creationId xmlns:p14="http://schemas.microsoft.com/office/powerpoint/2010/main" val="428610715"/>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C66D-F8CB-13C2-FC11-E0B934035CA1}"/>
              </a:ext>
            </a:extLst>
          </p:cNvPr>
          <p:cNvSpPr>
            <a:spLocks noGrp="1"/>
          </p:cNvSpPr>
          <p:nvPr>
            <p:ph type="title"/>
          </p:nvPr>
        </p:nvSpPr>
        <p:spPr/>
        <p:txBody>
          <a:bodyPr/>
          <a:lstStyle/>
          <a:p>
            <a:r>
              <a:rPr lang="en-US" dirty="0"/>
              <a:t>Energy Waves</a:t>
            </a:r>
          </a:p>
        </p:txBody>
      </p:sp>
      <p:sp>
        <p:nvSpPr>
          <p:cNvPr id="9" name="TextBox 8">
            <a:extLst>
              <a:ext uri="{FF2B5EF4-FFF2-40B4-BE49-F238E27FC236}">
                <a16:creationId xmlns:a16="http://schemas.microsoft.com/office/drawing/2014/main" id="{912696B8-FD5A-9E75-BA83-7124B3B5751A}"/>
              </a:ext>
            </a:extLst>
          </p:cNvPr>
          <p:cNvSpPr txBox="1"/>
          <p:nvPr/>
        </p:nvSpPr>
        <p:spPr>
          <a:xfrm>
            <a:off x="228600" y="874216"/>
            <a:ext cx="8610600" cy="4093428"/>
          </a:xfrm>
          <a:prstGeom prst="rect">
            <a:avLst/>
          </a:prstGeom>
          <a:noFill/>
        </p:spPr>
        <p:txBody>
          <a:bodyPr wrap="square" rtlCol="0">
            <a:spAutoFit/>
          </a:bodyPr>
          <a:lstStyle/>
          <a:p>
            <a:r>
              <a:rPr lang="en-US" sz="2400" b="1" dirty="0">
                <a:latin typeface="+mj-lt"/>
              </a:rPr>
              <a:t>Hams sometimes brag about their stations being capable of ‘DC to Daylight’.  </a:t>
            </a:r>
          </a:p>
          <a:p>
            <a:endParaRPr lang="en-US" sz="800" b="1" dirty="0">
              <a:latin typeface="+mj-lt"/>
            </a:endParaRPr>
          </a:p>
          <a:p>
            <a:r>
              <a:rPr lang="en-US" sz="2000" b="1" dirty="0">
                <a:latin typeface="+mj-lt"/>
              </a:rPr>
              <a:t>They are talking up that they can work the entire radio spectrum.  The lowest energy in the radio spectrum in frequency is above electrical DC and below the speed of light.   </a:t>
            </a:r>
          </a:p>
          <a:p>
            <a:endParaRPr lang="en-US" sz="800" b="1" dirty="0">
              <a:latin typeface="+mj-lt"/>
            </a:endParaRPr>
          </a:p>
          <a:p>
            <a:pPr lvl="1"/>
            <a:r>
              <a:rPr lang="en-US" sz="2400" b="1" dirty="0">
                <a:latin typeface="+mj-lt"/>
              </a:rPr>
              <a:t>DC – No wave energy</a:t>
            </a:r>
          </a:p>
          <a:p>
            <a:pPr lvl="1"/>
            <a:endParaRPr lang="en-US" sz="800" b="1" dirty="0">
              <a:latin typeface="+mj-lt"/>
            </a:endParaRPr>
          </a:p>
          <a:p>
            <a:pPr lvl="1"/>
            <a:r>
              <a:rPr lang="en-US" sz="2400" b="1" dirty="0">
                <a:latin typeface="+mj-lt"/>
              </a:rPr>
              <a:t>Sound – Humans can hear from 20 to 20,000 Hz </a:t>
            </a:r>
            <a:br>
              <a:rPr lang="en-US" sz="2400" b="1" dirty="0">
                <a:latin typeface="+mj-lt"/>
              </a:rPr>
            </a:br>
            <a:r>
              <a:rPr lang="en-US" b="1" dirty="0">
                <a:latin typeface="+mj-lt"/>
              </a:rPr>
              <a:t>(Hz = Cycles per second.)</a:t>
            </a:r>
          </a:p>
          <a:p>
            <a:pPr lvl="1"/>
            <a:endParaRPr lang="en-US" sz="800" b="1" dirty="0">
              <a:latin typeface="+mj-lt"/>
            </a:endParaRPr>
          </a:p>
          <a:p>
            <a:pPr lvl="1"/>
            <a:r>
              <a:rPr lang="en-US" sz="2400" b="1" dirty="0">
                <a:latin typeface="+mj-lt"/>
              </a:rPr>
              <a:t>Radio waves – The radio spectrum runs from 30,000 HZ to 3,000 </a:t>
            </a:r>
            <a:r>
              <a:rPr lang="en-US" sz="2400" b="1" dirty="0" err="1">
                <a:latin typeface="+mj-lt"/>
              </a:rPr>
              <a:t>Ghz</a:t>
            </a:r>
            <a:r>
              <a:rPr lang="en-US" sz="2400" b="1" dirty="0">
                <a:latin typeface="+mj-lt"/>
              </a:rPr>
              <a:t> </a:t>
            </a:r>
          </a:p>
        </p:txBody>
      </p:sp>
    </p:spTree>
    <p:extLst>
      <p:ext uri="{BB962C8B-B14F-4D97-AF65-F5344CB8AC3E}">
        <p14:creationId xmlns:p14="http://schemas.microsoft.com/office/powerpoint/2010/main" val="3527101572"/>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149F7-A1D4-C490-3C08-A7A9CA2D1387}"/>
              </a:ext>
            </a:extLst>
          </p:cNvPr>
          <p:cNvSpPr>
            <a:spLocks noGrp="1"/>
          </p:cNvSpPr>
          <p:nvPr>
            <p:ph type="ctrTitle"/>
          </p:nvPr>
        </p:nvSpPr>
        <p:spPr/>
        <p:txBody>
          <a:bodyPr/>
          <a:lstStyle/>
          <a:p>
            <a:r>
              <a:rPr lang="en-US" dirty="0"/>
              <a:t>Dividing up the Radio Spectrum</a:t>
            </a:r>
          </a:p>
        </p:txBody>
      </p:sp>
      <p:sp>
        <p:nvSpPr>
          <p:cNvPr id="3" name="Subtitle 2">
            <a:extLst>
              <a:ext uri="{FF2B5EF4-FFF2-40B4-BE49-F238E27FC236}">
                <a16:creationId xmlns:a16="http://schemas.microsoft.com/office/drawing/2014/main" id="{10864DB2-F995-AE8D-38CA-944F8FA26030}"/>
              </a:ext>
            </a:extLst>
          </p:cNvPr>
          <p:cNvSpPr>
            <a:spLocks noGrp="1"/>
          </p:cNvSpPr>
          <p:nvPr>
            <p:ph type="subTitle" idx="1"/>
          </p:nvPr>
        </p:nvSpPr>
        <p:spPr/>
        <p:txBody>
          <a:bodyPr/>
          <a:lstStyle/>
          <a:p>
            <a:r>
              <a:rPr lang="en-US" dirty="0"/>
              <a:t>Managing the Chaos</a:t>
            </a:r>
          </a:p>
        </p:txBody>
      </p:sp>
    </p:spTree>
    <p:extLst>
      <p:ext uri="{BB962C8B-B14F-4D97-AF65-F5344CB8AC3E}">
        <p14:creationId xmlns:p14="http://schemas.microsoft.com/office/powerpoint/2010/main" val="2273380"/>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C66D-F8CB-13C2-FC11-E0B934035CA1}"/>
              </a:ext>
            </a:extLst>
          </p:cNvPr>
          <p:cNvSpPr>
            <a:spLocks noGrp="1"/>
          </p:cNvSpPr>
          <p:nvPr>
            <p:ph type="title"/>
          </p:nvPr>
        </p:nvSpPr>
        <p:spPr/>
        <p:txBody>
          <a:bodyPr/>
          <a:lstStyle/>
          <a:p>
            <a:r>
              <a:rPr lang="en-US" dirty="0"/>
              <a:t>Dividing up the Radio Spectrum</a:t>
            </a:r>
          </a:p>
        </p:txBody>
      </p:sp>
      <p:sp>
        <p:nvSpPr>
          <p:cNvPr id="5" name="TextBox 4">
            <a:extLst>
              <a:ext uri="{FF2B5EF4-FFF2-40B4-BE49-F238E27FC236}">
                <a16:creationId xmlns:a16="http://schemas.microsoft.com/office/drawing/2014/main" id="{5DE04EE4-5268-47BD-5721-4D0D136CC55B}"/>
              </a:ext>
            </a:extLst>
          </p:cNvPr>
          <p:cNvSpPr txBox="1"/>
          <p:nvPr/>
        </p:nvSpPr>
        <p:spPr>
          <a:xfrm>
            <a:off x="304800" y="1066800"/>
            <a:ext cx="8458200" cy="3724096"/>
          </a:xfrm>
          <a:prstGeom prst="rect">
            <a:avLst/>
          </a:prstGeom>
          <a:noFill/>
        </p:spPr>
        <p:txBody>
          <a:bodyPr wrap="square" rtlCol="0">
            <a:spAutoFit/>
          </a:bodyPr>
          <a:lstStyle/>
          <a:p>
            <a:r>
              <a:rPr lang="en-US" sz="2000" b="1" dirty="0">
                <a:latin typeface="+mj-lt"/>
              </a:rPr>
              <a:t>Remember the earlier slides talking about the different radio services (hams, public service, broadcasters?)  That’s done by the FCC to prevent chaos on the air.  </a:t>
            </a:r>
          </a:p>
          <a:p>
            <a:endParaRPr lang="en-US" sz="800" b="1" dirty="0">
              <a:latin typeface="+mj-lt"/>
            </a:endParaRPr>
          </a:p>
          <a:p>
            <a:r>
              <a:rPr lang="en-US" sz="2000" b="1" dirty="0">
                <a:latin typeface="+mj-lt"/>
              </a:rPr>
              <a:t>Can you imagine a ham keying his mic to talk on the same frequency as the heart monitors in the local hospital?   A ham might listen in anywhere on the radio spectrum; but by law, he or she has to limit any transmission to the ham radio permitted bands.  It’s 10 years in Federal Prison and or $10,000 per occurrence.  </a:t>
            </a:r>
          </a:p>
          <a:p>
            <a:endParaRPr lang="en-US" sz="800" b="1" dirty="0">
              <a:latin typeface="+mj-lt"/>
            </a:endParaRPr>
          </a:p>
          <a:p>
            <a:r>
              <a:rPr lang="en-US" sz="2000" b="1" dirty="0">
                <a:latin typeface="+mj-lt"/>
              </a:rPr>
              <a:t>Randy and David believe Leavenworth is a nice place to visit but we don’t want to live there.</a:t>
            </a:r>
          </a:p>
        </p:txBody>
      </p:sp>
    </p:spTree>
    <p:extLst>
      <p:ext uri="{BB962C8B-B14F-4D97-AF65-F5344CB8AC3E}">
        <p14:creationId xmlns:p14="http://schemas.microsoft.com/office/powerpoint/2010/main" val="2103551222"/>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C66D-F8CB-13C2-FC11-E0B934035CA1}"/>
              </a:ext>
            </a:extLst>
          </p:cNvPr>
          <p:cNvSpPr>
            <a:spLocks noGrp="1"/>
          </p:cNvSpPr>
          <p:nvPr>
            <p:ph type="title"/>
          </p:nvPr>
        </p:nvSpPr>
        <p:spPr/>
        <p:txBody>
          <a:bodyPr/>
          <a:lstStyle/>
          <a:p>
            <a:r>
              <a:rPr lang="en-US" dirty="0"/>
              <a:t>Dividing up the Radio Spectrum</a:t>
            </a:r>
          </a:p>
        </p:txBody>
      </p:sp>
      <p:pic>
        <p:nvPicPr>
          <p:cNvPr id="6" name="Content Placeholder 5">
            <a:extLst>
              <a:ext uri="{FF2B5EF4-FFF2-40B4-BE49-F238E27FC236}">
                <a16:creationId xmlns:a16="http://schemas.microsoft.com/office/drawing/2014/main" id="{9BD853F2-E9D1-345B-D3B1-D6B7DF7B2989}"/>
              </a:ext>
            </a:extLst>
          </p:cNvPr>
          <p:cNvPicPr>
            <a:picLocks noGrp="1" noChangeAspect="1"/>
          </p:cNvPicPr>
          <p:nvPr>
            <p:ph sz="half" idx="2"/>
          </p:nvPr>
        </p:nvPicPr>
        <p:blipFill>
          <a:blip r:embed="rId2"/>
          <a:stretch>
            <a:fillRect/>
          </a:stretch>
        </p:blipFill>
        <p:spPr>
          <a:xfrm>
            <a:off x="4572000" y="1600200"/>
            <a:ext cx="4267200" cy="2688000"/>
          </a:xfrm>
        </p:spPr>
      </p:pic>
      <p:sp>
        <p:nvSpPr>
          <p:cNvPr id="7" name="TextBox 6">
            <a:extLst>
              <a:ext uri="{FF2B5EF4-FFF2-40B4-BE49-F238E27FC236}">
                <a16:creationId xmlns:a16="http://schemas.microsoft.com/office/drawing/2014/main" id="{2473E2C9-84C0-EA85-450E-F3BF4C88AA29}"/>
              </a:ext>
            </a:extLst>
          </p:cNvPr>
          <p:cNvSpPr txBox="1"/>
          <p:nvPr/>
        </p:nvSpPr>
        <p:spPr>
          <a:xfrm>
            <a:off x="302525" y="1600200"/>
            <a:ext cx="4267200" cy="2677656"/>
          </a:xfrm>
          <a:prstGeom prst="rect">
            <a:avLst/>
          </a:prstGeom>
          <a:noFill/>
        </p:spPr>
        <p:txBody>
          <a:bodyPr wrap="square" rtlCol="0">
            <a:spAutoFit/>
          </a:bodyPr>
          <a:lstStyle/>
          <a:p>
            <a:r>
              <a:rPr lang="en-US" sz="2400" b="1" dirty="0">
                <a:latin typeface="+mj-lt"/>
              </a:rPr>
              <a:t>Understanding the allocation of frequencies will become very important to our look at the search for Earhart and Noonan.  More on that later</a:t>
            </a:r>
          </a:p>
        </p:txBody>
      </p:sp>
    </p:spTree>
    <p:extLst>
      <p:ext uri="{BB962C8B-B14F-4D97-AF65-F5344CB8AC3E}">
        <p14:creationId xmlns:p14="http://schemas.microsoft.com/office/powerpoint/2010/main" val="1315412612"/>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p:txBody>
          <a:bodyPr/>
          <a:lstStyle/>
          <a:p>
            <a:pPr eaLnBrk="1" hangingPunct="1"/>
            <a:r>
              <a:rPr lang="en-US" sz="3200" dirty="0"/>
              <a:t>HF Radio Propagation</a:t>
            </a:r>
          </a:p>
        </p:txBody>
      </p:sp>
      <p:sp>
        <p:nvSpPr>
          <p:cNvPr id="11267" name="Rectangle 5"/>
          <p:cNvSpPr>
            <a:spLocks noGrp="1" noChangeArrowheads="1"/>
          </p:cNvSpPr>
          <p:nvPr>
            <p:ph type="subTitle" idx="1"/>
          </p:nvPr>
        </p:nvSpPr>
        <p:spPr/>
        <p:txBody>
          <a:bodyPr/>
          <a:lstStyle/>
          <a:p>
            <a:pPr eaLnBrk="1" hangingPunct="1"/>
            <a:r>
              <a:rPr lang="en-US" dirty="0"/>
              <a:t>Short and Long Distance Radio</a:t>
            </a:r>
          </a:p>
        </p:txBody>
      </p:sp>
    </p:spTree>
    <p:extLst>
      <p:ext uri="{BB962C8B-B14F-4D97-AF65-F5344CB8AC3E}">
        <p14:creationId xmlns:p14="http://schemas.microsoft.com/office/powerpoint/2010/main" val="2209870575"/>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HF Radio Propagation</a:t>
            </a:r>
          </a:p>
        </p:txBody>
      </p:sp>
      <p:sp>
        <p:nvSpPr>
          <p:cNvPr id="10243" name="Rectangle 3"/>
          <p:cNvSpPr>
            <a:spLocks noGrp="1" noChangeArrowheads="1"/>
          </p:cNvSpPr>
          <p:nvPr>
            <p:ph type="body" sz="half" idx="1"/>
          </p:nvPr>
        </p:nvSpPr>
        <p:spPr>
          <a:xfrm>
            <a:off x="228600" y="1066800"/>
            <a:ext cx="4419600" cy="3581400"/>
          </a:xfrm>
        </p:spPr>
        <p:txBody>
          <a:bodyPr/>
          <a:lstStyle/>
          <a:p>
            <a:pPr marL="0" indent="0" eaLnBrk="1" hangingPunct="1"/>
            <a:r>
              <a:rPr lang="en-US" sz="2000" dirty="0"/>
              <a:t>Some Other Terms to be discussed</a:t>
            </a:r>
          </a:p>
          <a:p>
            <a:pPr marL="0" indent="0" eaLnBrk="1" hangingPunct="1"/>
            <a:endParaRPr lang="en-US" sz="1600" dirty="0"/>
          </a:p>
          <a:p>
            <a:pPr marL="0" indent="0" eaLnBrk="1" hangingPunct="1"/>
            <a:r>
              <a:rPr lang="en-US" sz="1600" dirty="0"/>
              <a:t>At a high level, we will describe these various terms and concepts:</a:t>
            </a:r>
            <a:br>
              <a:rPr lang="en-US" sz="1600" dirty="0"/>
            </a:br>
            <a:endParaRPr lang="en-US" sz="800" dirty="0"/>
          </a:p>
          <a:p>
            <a:pPr marL="685800" lvl="1" eaLnBrk="1" hangingPunct="1">
              <a:buFont typeface="Arial" panose="020B0604020202020204" pitchFamily="34" charset="0"/>
              <a:buChar char="•"/>
            </a:pPr>
            <a:r>
              <a:rPr lang="en-US" sz="1600" dirty="0"/>
              <a:t>Propagation</a:t>
            </a:r>
          </a:p>
          <a:p>
            <a:pPr marL="685800" lvl="1" eaLnBrk="1" hangingPunct="1">
              <a:buFont typeface="Arial" panose="020B0604020202020204" pitchFamily="34" charset="0"/>
              <a:buChar char="•"/>
            </a:pPr>
            <a:r>
              <a:rPr lang="en-US" sz="1600" dirty="0"/>
              <a:t>Frequency and Wave Length</a:t>
            </a:r>
          </a:p>
          <a:p>
            <a:pPr marL="685800" lvl="1" eaLnBrk="1" hangingPunct="1">
              <a:buFont typeface="Arial" panose="020B0604020202020204" pitchFamily="34" charset="0"/>
              <a:buChar char="•"/>
            </a:pPr>
            <a:r>
              <a:rPr lang="en-US" sz="1600" dirty="0"/>
              <a:t>Groundwave</a:t>
            </a:r>
          </a:p>
          <a:p>
            <a:pPr marL="685800" lvl="1" eaLnBrk="1" hangingPunct="1">
              <a:buFont typeface="Arial" panose="020B0604020202020204" pitchFamily="34" charset="0"/>
              <a:buChar char="•"/>
            </a:pPr>
            <a:r>
              <a:rPr lang="en-US" sz="1600" dirty="0"/>
              <a:t>Ionosphere</a:t>
            </a:r>
          </a:p>
          <a:p>
            <a:pPr marL="685800" lvl="1" eaLnBrk="1" hangingPunct="1">
              <a:buFont typeface="Arial" panose="020B0604020202020204" pitchFamily="34" charset="0"/>
              <a:buChar char="•"/>
            </a:pPr>
            <a:r>
              <a:rPr lang="en-US" sz="1600" dirty="0"/>
              <a:t>Sky-Wave</a:t>
            </a:r>
          </a:p>
          <a:p>
            <a:pPr marL="685800" lvl="1" eaLnBrk="1" hangingPunct="1">
              <a:buFont typeface="Arial" panose="020B0604020202020204" pitchFamily="34" charset="0"/>
              <a:buChar char="•"/>
            </a:pPr>
            <a:r>
              <a:rPr lang="en-US" sz="1600" dirty="0"/>
              <a:t>Harmonics</a:t>
            </a:r>
          </a:p>
          <a:p>
            <a:pPr marL="400050" lvl="1" indent="0" eaLnBrk="1" hangingPunct="1"/>
            <a:endParaRPr lang="en-US" sz="1600" dirty="0"/>
          </a:p>
          <a:p>
            <a:pPr marL="400050" lvl="1" indent="0" eaLnBrk="1" hangingPunct="1"/>
            <a:endParaRPr lang="en-US" sz="1600" dirty="0"/>
          </a:p>
        </p:txBody>
      </p:sp>
      <p:pic>
        <p:nvPicPr>
          <p:cNvPr id="3" name="Picture 2">
            <a:extLst>
              <a:ext uri="{FF2B5EF4-FFF2-40B4-BE49-F238E27FC236}">
                <a16:creationId xmlns:a16="http://schemas.microsoft.com/office/drawing/2014/main" id="{89D570F5-CEDB-24B7-2D90-17F4D448A35F}"/>
              </a:ext>
            </a:extLst>
          </p:cNvPr>
          <p:cNvPicPr>
            <a:picLocks noChangeAspect="1"/>
          </p:cNvPicPr>
          <p:nvPr/>
        </p:nvPicPr>
        <p:blipFill>
          <a:blip r:embed="rId2"/>
          <a:stretch>
            <a:fillRect/>
          </a:stretch>
        </p:blipFill>
        <p:spPr>
          <a:xfrm>
            <a:off x="4800600" y="990600"/>
            <a:ext cx="3762375" cy="3771900"/>
          </a:xfrm>
          <a:prstGeom prst="rect">
            <a:avLst/>
          </a:prstGeom>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2000" dirty="0"/>
              <a:t>Ham 420-Overview of Amateur Radio and Radio Propagation</a:t>
            </a:r>
          </a:p>
        </p:txBody>
      </p:sp>
      <p:sp>
        <p:nvSpPr>
          <p:cNvPr id="5123" name="Rectangle 3"/>
          <p:cNvSpPr>
            <a:spLocks noGrp="1" noChangeArrowheads="1"/>
          </p:cNvSpPr>
          <p:nvPr>
            <p:ph type="body" sz="half" idx="1"/>
          </p:nvPr>
        </p:nvSpPr>
        <p:spPr>
          <a:xfrm>
            <a:off x="228600" y="762000"/>
            <a:ext cx="8686800" cy="4648200"/>
          </a:xfrm>
        </p:spPr>
        <p:txBody>
          <a:bodyPr/>
          <a:lstStyle/>
          <a:p>
            <a:pPr marL="0" indent="0" eaLnBrk="1" hangingPunct="1"/>
            <a:endParaRPr lang="en-US" sz="800" dirty="0"/>
          </a:p>
          <a:p>
            <a:pPr marL="0" indent="0" eaLnBrk="1" hangingPunct="1"/>
            <a:r>
              <a:rPr lang="en-US" sz="2000" dirty="0"/>
              <a:t>Welcome to Ham 420, </a:t>
            </a:r>
            <a:r>
              <a:rPr lang="en-US" sz="2000" kern="100" dirty="0">
                <a:effectLst/>
                <a:ea typeface="Calibri" panose="020F0502020204030204" pitchFamily="34" charset="0"/>
                <a:cs typeface="Times New Roman" panose="02020603050405020304" pitchFamily="18" charset="0"/>
              </a:rPr>
              <a:t>Overview of Amateur Radio, Radio Propagation, and How It Applies in the Context to the Search for Amelia Earhart during July 1937</a:t>
            </a:r>
          </a:p>
          <a:p>
            <a:pPr marL="0" indent="0" eaLnBrk="1" hangingPunct="1"/>
            <a:r>
              <a:rPr lang="en-US" sz="800" dirty="0"/>
              <a:t> </a:t>
            </a:r>
          </a:p>
          <a:p>
            <a:pPr marL="0" indent="0" eaLnBrk="1" hangingPunct="1"/>
            <a:r>
              <a:rPr lang="en-US" sz="2000" b="0" dirty="0"/>
              <a:t>This presentation is developed at the request of the Amelia Earhart Hanger Museum of Atchison, Kansas in response to frequent questions the museum has received regarding the role of Amateur Radio and Radio in general during the Search for Amelia Earhart during July 1937.</a:t>
            </a:r>
          </a:p>
          <a:p>
            <a:pPr marL="0" indent="0" eaLnBrk="1" hangingPunct="1"/>
            <a:endParaRPr lang="en-US" sz="800" b="0" dirty="0"/>
          </a:p>
          <a:p>
            <a:pPr marL="0" indent="0" eaLnBrk="1" hangingPunct="1"/>
            <a:r>
              <a:rPr lang="en-US" sz="2000" b="0" dirty="0"/>
              <a:t>While trying not to be too technical, we will attempt to provide an overview of radio as it was then and now, radio propagation, concepts of radio communications and their impact on the search. </a:t>
            </a:r>
          </a:p>
          <a:p>
            <a:pPr marL="0" indent="0" eaLnBrk="1" hangingPunct="1"/>
            <a:endParaRPr lang="en-US" sz="800" b="0" dirty="0"/>
          </a:p>
          <a:p>
            <a:pPr marL="0" indent="0" eaLnBrk="1" hangingPunct="1"/>
            <a:r>
              <a:rPr lang="en-US" sz="2000" i="1" dirty="0"/>
              <a:t>We’re Glad You’re Here!</a:t>
            </a: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HF Radio Propagation</a:t>
            </a:r>
          </a:p>
        </p:txBody>
      </p:sp>
      <p:sp>
        <p:nvSpPr>
          <p:cNvPr id="10243" name="Rectangle 3"/>
          <p:cNvSpPr>
            <a:spLocks noGrp="1" noChangeArrowheads="1"/>
          </p:cNvSpPr>
          <p:nvPr>
            <p:ph type="body" sz="half" idx="1"/>
          </p:nvPr>
        </p:nvSpPr>
        <p:spPr>
          <a:xfrm>
            <a:off x="228600" y="1219200"/>
            <a:ext cx="4419600" cy="3352800"/>
          </a:xfrm>
        </p:spPr>
        <p:txBody>
          <a:bodyPr/>
          <a:lstStyle/>
          <a:p>
            <a:pPr marL="0" indent="0" eaLnBrk="1" hangingPunct="1"/>
            <a:r>
              <a:rPr lang="en-US" sz="2000" dirty="0"/>
              <a:t>Groundwave and Skywave:</a:t>
            </a:r>
          </a:p>
          <a:p>
            <a:pPr marL="0" indent="0" eaLnBrk="1" hangingPunct="1"/>
            <a:endParaRPr lang="en-US" sz="800" dirty="0"/>
          </a:p>
          <a:p>
            <a:pPr marL="0" indent="0" eaLnBrk="1" hangingPunct="1"/>
            <a:r>
              <a:rPr lang="en-US" sz="1600" dirty="0">
                <a:latin typeface="+mj-lt"/>
              </a:rPr>
              <a:t>Groundwave is </a:t>
            </a:r>
            <a:r>
              <a:rPr lang="en-US" sz="1600" kern="0" dirty="0">
                <a:effectLst/>
                <a:latin typeface="+mj-lt"/>
                <a:ea typeface="Calibri" panose="020F0502020204030204" pitchFamily="34" charset="0"/>
                <a:cs typeface="Times-Roman"/>
              </a:rPr>
              <a:t>The method by which radio waves travel along the Earth’s surface.</a:t>
            </a:r>
            <a:endParaRPr lang="en-US" sz="1600" kern="100" dirty="0">
              <a:effectLst/>
              <a:latin typeface="+mj-lt"/>
              <a:ea typeface="Calibri" panose="020F0502020204030204" pitchFamily="34" charset="0"/>
              <a:cs typeface="Times New Roman" panose="02020603050405020304" pitchFamily="18" charset="0"/>
            </a:endParaRPr>
          </a:p>
          <a:p>
            <a:pPr marL="0" indent="0" eaLnBrk="1" hangingPunct="1"/>
            <a:br>
              <a:rPr lang="en-US" sz="1600" dirty="0"/>
            </a:br>
            <a:r>
              <a:rPr lang="en-US" sz="1600" dirty="0"/>
              <a:t>Skywave is </a:t>
            </a:r>
            <a:r>
              <a:rPr lang="en-US" sz="1600" kern="0" dirty="0">
                <a:effectLst/>
                <a:ea typeface="Calibri" panose="020F0502020204030204" pitchFamily="34" charset="0"/>
                <a:cs typeface="Times-Roman"/>
              </a:rPr>
              <a:t>The method by which radio waves travel through the ionosphere and back to Earth. Sometimes called </a:t>
            </a:r>
            <a:r>
              <a:rPr lang="en-US" sz="1600" i="1" kern="0" dirty="0">
                <a:effectLst/>
                <a:ea typeface="Calibri" panose="020F0502020204030204" pitchFamily="34" charset="0"/>
                <a:cs typeface="Times-Italic"/>
              </a:rPr>
              <a:t>skip</a:t>
            </a:r>
            <a:r>
              <a:rPr lang="en-US" sz="1600" kern="0" dirty="0">
                <a:effectLst/>
                <a:ea typeface="Calibri" panose="020F0502020204030204" pitchFamily="34" charset="0"/>
                <a:cs typeface="Times-Roman"/>
              </a:rPr>
              <a:t>, sky-wave propagation has a far greater range than </a:t>
            </a:r>
            <a:r>
              <a:rPr lang="en-US" sz="1600" b="1" kern="0" dirty="0">
                <a:effectLst/>
                <a:ea typeface="Calibri" panose="020F0502020204030204" pitchFamily="34" charset="0"/>
                <a:cs typeface="Times-Bold"/>
              </a:rPr>
              <a:t>line-of-sight </a:t>
            </a:r>
            <a:r>
              <a:rPr lang="en-US" sz="1600" kern="0" dirty="0">
                <a:effectLst/>
                <a:ea typeface="Calibri" panose="020F0502020204030204" pitchFamily="34" charset="0"/>
                <a:cs typeface="Times-Roman"/>
              </a:rPr>
              <a:t>or </a:t>
            </a:r>
            <a:r>
              <a:rPr lang="en-US" sz="1600" b="1" kern="0" dirty="0">
                <a:effectLst/>
                <a:ea typeface="Calibri" panose="020F0502020204030204" pitchFamily="34" charset="0"/>
                <a:cs typeface="Times-Bold"/>
              </a:rPr>
              <a:t>ground-wave propagation</a:t>
            </a:r>
            <a:endParaRPr lang="en-US" sz="1600" dirty="0"/>
          </a:p>
          <a:p>
            <a:pPr marL="400050" lvl="1" indent="0" eaLnBrk="1" hangingPunct="1"/>
            <a:endParaRPr lang="en-US" sz="1600" dirty="0"/>
          </a:p>
        </p:txBody>
      </p:sp>
      <p:pic>
        <p:nvPicPr>
          <p:cNvPr id="2" name="Picture 1">
            <a:extLst>
              <a:ext uri="{FF2B5EF4-FFF2-40B4-BE49-F238E27FC236}">
                <a16:creationId xmlns:a16="http://schemas.microsoft.com/office/drawing/2014/main" id="{8E62CE07-0F3D-412B-106F-1496216DBC36}"/>
              </a:ext>
            </a:extLst>
          </p:cNvPr>
          <p:cNvPicPr>
            <a:picLocks noChangeAspect="1"/>
          </p:cNvPicPr>
          <p:nvPr/>
        </p:nvPicPr>
        <p:blipFill>
          <a:blip r:embed="rId2"/>
          <a:stretch>
            <a:fillRect/>
          </a:stretch>
        </p:blipFill>
        <p:spPr>
          <a:xfrm>
            <a:off x="4648200" y="1835795"/>
            <a:ext cx="4267200" cy="2126605"/>
          </a:xfrm>
          <a:prstGeom prst="rect">
            <a:avLst/>
          </a:prstGeom>
        </p:spPr>
      </p:pic>
    </p:spTree>
    <p:extLst>
      <p:ext uri="{BB962C8B-B14F-4D97-AF65-F5344CB8AC3E}">
        <p14:creationId xmlns:p14="http://schemas.microsoft.com/office/powerpoint/2010/main" val="2370590419"/>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HF Radio Propagation</a:t>
            </a:r>
          </a:p>
        </p:txBody>
      </p:sp>
      <p:sp>
        <p:nvSpPr>
          <p:cNvPr id="10243" name="Rectangle 3"/>
          <p:cNvSpPr>
            <a:spLocks noGrp="1" noChangeArrowheads="1"/>
          </p:cNvSpPr>
          <p:nvPr>
            <p:ph type="body" sz="half" idx="1"/>
          </p:nvPr>
        </p:nvSpPr>
        <p:spPr>
          <a:xfrm>
            <a:off x="228600" y="990600"/>
            <a:ext cx="4419600" cy="4648200"/>
          </a:xfrm>
        </p:spPr>
        <p:txBody>
          <a:bodyPr/>
          <a:lstStyle/>
          <a:p>
            <a:pPr marL="0" marR="0">
              <a:lnSpc>
                <a:spcPct val="115000"/>
              </a:lnSpc>
              <a:spcBef>
                <a:spcPts val="0"/>
              </a:spcBef>
              <a:spcAft>
                <a:spcPts val="1000"/>
              </a:spcAft>
            </a:pPr>
            <a:r>
              <a:rPr lang="en-US" sz="2000" b="1" kern="100" dirty="0">
                <a:effectLst/>
                <a:latin typeface="+mj-lt"/>
                <a:ea typeface="Calibri" panose="020F0502020204030204" pitchFamily="34" charset="0"/>
                <a:cs typeface="Times New Roman" panose="02020603050405020304" pitchFamily="18" charset="0"/>
              </a:rPr>
              <a:t>Ionosphere:</a:t>
            </a:r>
          </a:p>
          <a:p>
            <a:pPr marL="0" marR="0">
              <a:lnSpc>
                <a:spcPct val="115000"/>
              </a:lnSpc>
              <a:spcBef>
                <a:spcPts val="0"/>
              </a:spcBef>
              <a:spcAft>
                <a:spcPts val="1000"/>
              </a:spcAft>
            </a:pPr>
            <a:r>
              <a:rPr lang="en-US" sz="1600" kern="100" dirty="0">
                <a:effectLst/>
                <a:latin typeface="+mj-lt"/>
                <a:ea typeface="Calibri" panose="020F0502020204030204" pitchFamily="34" charset="0"/>
                <a:cs typeface="Times New Roman" panose="02020603050405020304" pitchFamily="18" charset="0"/>
              </a:rPr>
              <a:t>A region of electrically charged (ionized) gases high in the atmosphere. The ionosphere bends radio waves as they travel through it, returning them to Earth. (Radio waves loose a little bit of their strength with each bounce off the ionosphere and the earth.)   </a:t>
            </a:r>
            <a:r>
              <a:rPr lang="en-US" sz="1600" kern="100" dirty="0">
                <a:latin typeface="+mj-lt"/>
                <a:ea typeface="Calibri" panose="020F0502020204030204" pitchFamily="34" charset="0"/>
                <a:cs typeface="Times New Roman" panose="02020603050405020304" pitchFamily="18" charset="0"/>
              </a:rPr>
              <a:t>In other words, the Ionosphere is the top of the pond ripple</a:t>
            </a:r>
            <a:r>
              <a:rPr lang="en-US" sz="1600" kern="100" dirty="0">
                <a:effectLst/>
                <a:latin typeface="+mj-lt"/>
                <a:ea typeface="Calibri" panose="020F0502020204030204" pitchFamily="34" charset="0"/>
                <a:cs typeface="Times New Roman" panose="02020603050405020304" pitchFamily="18" charset="0"/>
              </a:rPr>
              <a:t>.</a:t>
            </a:r>
          </a:p>
        </p:txBody>
      </p:sp>
      <p:pic>
        <p:nvPicPr>
          <p:cNvPr id="5" name="Picture 4">
            <a:extLst>
              <a:ext uri="{FF2B5EF4-FFF2-40B4-BE49-F238E27FC236}">
                <a16:creationId xmlns:a16="http://schemas.microsoft.com/office/drawing/2014/main" id="{3F647D40-2E93-048D-8652-BB820B93C035}"/>
              </a:ext>
            </a:extLst>
          </p:cNvPr>
          <p:cNvPicPr>
            <a:picLocks noChangeAspect="1"/>
          </p:cNvPicPr>
          <p:nvPr/>
        </p:nvPicPr>
        <p:blipFill>
          <a:blip r:embed="rId2"/>
          <a:stretch>
            <a:fillRect/>
          </a:stretch>
        </p:blipFill>
        <p:spPr>
          <a:xfrm>
            <a:off x="4648200" y="1614322"/>
            <a:ext cx="4351490" cy="2424277"/>
          </a:xfrm>
          <a:prstGeom prst="rect">
            <a:avLst/>
          </a:prstGeom>
        </p:spPr>
      </p:pic>
    </p:spTree>
    <p:extLst>
      <p:ext uri="{BB962C8B-B14F-4D97-AF65-F5344CB8AC3E}">
        <p14:creationId xmlns:p14="http://schemas.microsoft.com/office/powerpoint/2010/main" val="983390387"/>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HF Radio Propagation</a:t>
            </a:r>
          </a:p>
        </p:txBody>
      </p:sp>
      <p:sp>
        <p:nvSpPr>
          <p:cNvPr id="4" name="TextBox 3">
            <a:extLst>
              <a:ext uri="{FF2B5EF4-FFF2-40B4-BE49-F238E27FC236}">
                <a16:creationId xmlns:a16="http://schemas.microsoft.com/office/drawing/2014/main" id="{EF8158F8-8C66-02C4-DABA-000526618FE8}"/>
              </a:ext>
            </a:extLst>
          </p:cNvPr>
          <p:cNvSpPr txBox="1"/>
          <p:nvPr/>
        </p:nvSpPr>
        <p:spPr>
          <a:xfrm>
            <a:off x="381000" y="853857"/>
            <a:ext cx="8382000" cy="3108543"/>
          </a:xfrm>
          <a:prstGeom prst="rect">
            <a:avLst/>
          </a:prstGeom>
          <a:noFill/>
        </p:spPr>
        <p:txBody>
          <a:bodyPr wrap="square" rtlCol="0">
            <a:spAutoFit/>
          </a:bodyPr>
          <a:lstStyle/>
          <a:p>
            <a:r>
              <a:rPr lang="en-US" dirty="0"/>
              <a:t>We can manipulate these hops by changing the frequency we transmit on (the number of hops over a given distance). We can also manipulate by producing them with more power (the more energy it can loose per bounce without it being used up.)</a:t>
            </a:r>
          </a:p>
          <a:p>
            <a:endParaRPr lang="en-US" sz="800" dirty="0"/>
          </a:p>
          <a:p>
            <a:r>
              <a:rPr lang="en-US" dirty="0"/>
              <a:t>To give you a better idea of why the government requires a ham to pass a technical exam to become licensed … </a:t>
            </a:r>
          </a:p>
          <a:p>
            <a:endParaRPr lang="en-US" sz="800" dirty="0"/>
          </a:p>
          <a:p>
            <a:r>
              <a:rPr lang="en-US" dirty="0"/>
              <a:t>Remember the CB craze?  CB radios were limited to a transmit power of 4 ½ watts on a small number of channelized frequencies.   Hams are licensed, generally speaking, to 1500 watts (1.5 kw) and in 18 bands of frequencies.  Now you understand why the fines and potential for a vacation at Leavenworth.  </a:t>
            </a:r>
          </a:p>
        </p:txBody>
      </p:sp>
      <p:pic>
        <p:nvPicPr>
          <p:cNvPr id="7" name="Picture 6">
            <a:extLst>
              <a:ext uri="{FF2B5EF4-FFF2-40B4-BE49-F238E27FC236}">
                <a16:creationId xmlns:a16="http://schemas.microsoft.com/office/drawing/2014/main" id="{3DA04DD9-5694-31F8-7C2E-9CD1763EED7A}"/>
              </a:ext>
            </a:extLst>
          </p:cNvPr>
          <p:cNvPicPr>
            <a:picLocks noChangeAspect="1"/>
          </p:cNvPicPr>
          <p:nvPr/>
        </p:nvPicPr>
        <p:blipFill>
          <a:blip r:embed="rId2"/>
          <a:stretch>
            <a:fillRect/>
          </a:stretch>
        </p:blipFill>
        <p:spPr>
          <a:xfrm>
            <a:off x="2590800" y="4055892"/>
            <a:ext cx="3871913" cy="1278108"/>
          </a:xfrm>
          <a:prstGeom prst="rect">
            <a:avLst/>
          </a:prstGeom>
        </p:spPr>
      </p:pic>
      <p:pic>
        <p:nvPicPr>
          <p:cNvPr id="9" name="Picture 8">
            <a:extLst>
              <a:ext uri="{FF2B5EF4-FFF2-40B4-BE49-F238E27FC236}">
                <a16:creationId xmlns:a16="http://schemas.microsoft.com/office/drawing/2014/main" id="{4E835EB3-B321-27B4-9891-2EB6861E36AE}"/>
              </a:ext>
            </a:extLst>
          </p:cNvPr>
          <p:cNvPicPr>
            <a:picLocks noChangeAspect="1"/>
          </p:cNvPicPr>
          <p:nvPr/>
        </p:nvPicPr>
        <p:blipFill>
          <a:blip r:embed="rId3"/>
          <a:stretch>
            <a:fillRect/>
          </a:stretch>
        </p:blipFill>
        <p:spPr>
          <a:xfrm>
            <a:off x="609600" y="4055892"/>
            <a:ext cx="1678092" cy="1278108"/>
          </a:xfrm>
          <a:prstGeom prst="rect">
            <a:avLst/>
          </a:prstGeom>
        </p:spPr>
      </p:pic>
      <p:pic>
        <p:nvPicPr>
          <p:cNvPr id="11" name="Picture 10">
            <a:extLst>
              <a:ext uri="{FF2B5EF4-FFF2-40B4-BE49-F238E27FC236}">
                <a16:creationId xmlns:a16="http://schemas.microsoft.com/office/drawing/2014/main" id="{0217691D-CBFE-4CC8-76D4-6244AA36BB25}"/>
              </a:ext>
            </a:extLst>
          </p:cNvPr>
          <p:cNvPicPr>
            <a:picLocks noChangeAspect="1"/>
          </p:cNvPicPr>
          <p:nvPr/>
        </p:nvPicPr>
        <p:blipFill>
          <a:blip r:embed="rId4"/>
          <a:stretch>
            <a:fillRect/>
          </a:stretch>
        </p:blipFill>
        <p:spPr>
          <a:xfrm>
            <a:off x="6705600" y="4047194"/>
            <a:ext cx="1952447" cy="1278108"/>
          </a:xfrm>
          <a:prstGeom prst="rect">
            <a:avLst/>
          </a:prstGeom>
        </p:spPr>
      </p:pic>
    </p:spTree>
    <p:extLst>
      <p:ext uri="{BB962C8B-B14F-4D97-AF65-F5344CB8AC3E}">
        <p14:creationId xmlns:p14="http://schemas.microsoft.com/office/powerpoint/2010/main" val="4115188882"/>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HF Radio Propagation</a:t>
            </a:r>
          </a:p>
        </p:txBody>
      </p:sp>
      <p:sp>
        <p:nvSpPr>
          <p:cNvPr id="10243" name="Rectangle 3"/>
          <p:cNvSpPr>
            <a:spLocks noGrp="1" noChangeArrowheads="1"/>
          </p:cNvSpPr>
          <p:nvPr>
            <p:ph type="body" sz="half" idx="1"/>
          </p:nvPr>
        </p:nvSpPr>
        <p:spPr>
          <a:xfrm>
            <a:off x="228600" y="1066800"/>
            <a:ext cx="4419600" cy="4295775"/>
          </a:xfrm>
        </p:spPr>
        <p:txBody>
          <a:bodyPr/>
          <a:lstStyle/>
          <a:p>
            <a:pPr marL="0" indent="0" eaLnBrk="1" hangingPunct="1"/>
            <a:r>
              <a:rPr lang="en-US" sz="1600" b="1" dirty="0">
                <a:effectLst/>
                <a:latin typeface="+mj-lt"/>
                <a:ea typeface="Calibri" panose="020F0502020204030204" pitchFamily="34" charset="0"/>
                <a:cs typeface="Times New Roman" panose="02020603050405020304" pitchFamily="18" charset="0"/>
              </a:rPr>
              <a:t>Frequency:</a:t>
            </a:r>
          </a:p>
          <a:p>
            <a:pPr marL="0" indent="0" eaLnBrk="1" hangingPunct="1"/>
            <a:endParaRPr lang="en-US" sz="800" dirty="0">
              <a:latin typeface="+mj-lt"/>
              <a:ea typeface="Calibri" panose="020F0502020204030204" pitchFamily="34" charset="0"/>
              <a:cs typeface="Times New Roman" panose="02020603050405020304" pitchFamily="18" charset="0"/>
            </a:endParaRPr>
          </a:p>
          <a:p>
            <a:pPr marL="0" indent="0" eaLnBrk="1" hangingPunct="1"/>
            <a:r>
              <a:rPr lang="en-US" sz="1600" kern="100" dirty="0">
                <a:effectLst/>
                <a:latin typeface="+mj-lt"/>
                <a:ea typeface="Calibri" panose="020F0502020204030204" pitchFamily="34" charset="0"/>
                <a:cs typeface="Times New Roman" panose="02020603050405020304" pitchFamily="18" charset="0"/>
              </a:rPr>
              <a:t>Frequency is a measurement of </a:t>
            </a:r>
            <a:r>
              <a:rPr lang="en-US" sz="1600" kern="100" dirty="0">
                <a:latin typeface="+mj-lt"/>
                <a:ea typeface="Calibri" panose="020F0502020204030204" pitchFamily="34" charset="0"/>
                <a:cs typeface="Times New Roman" panose="02020603050405020304" pitchFamily="18" charset="0"/>
              </a:rPr>
              <a:t> how far a wave travels in a specific time period. Frequency is t</a:t>
            </a:r>
            <a:r>
              <a:rPr lang="en-US" sz="1600" kern="100" dirty="0">
                <a:effectLst/>
                <a:latin typeface="+mj-lt"/>
                <a:ea typeface="Calibri" panose="020F0502020204030204" pitchFamily="34" charset="0"/>
                <a:cs typeface="Times New Roman" panose="02020603050405020304" pitchFamily="18" charset="0"/>
              </a:rPr>
              <a:t>ypically measured in Cycles or Hertz per Second.  </a:t>
            </a:r>
          </a:p>
          <a:p>
            <a:pPr marL="0" indent="0" eaLnBrk="1" hangingPunct="1"/>
            <a:endParaRPr lang="en-US" sz="800" kern="100" dirty="0">
              <a:latin typeface="+mj-lt"/>
              <a:ea typeface="Calibri" panose="020F0502020204030204" pitchFamily="34" charset="0"/>
              <a:cs typeface="Times New Roman" panose="02020603050405020304" pitchFamily="18" charset="0"/>
            </a:endParaRPr>
          </a:p>
          <a:p>
            <a:pPr marL="400050" lvl="1" indent="0" eaLnBrk="1" hangingPunct="1"/>
            <a:r>
              <a:rPr lang="en-US" sz="1400" kern="100" dirty="0">
                <a:effectLst/>
                <a:latin typeface="+mj-lt"/>
                <a:ea typeface="Calibri" panose="020F0502020204030204" pitchFamily="34" charset="0"/>
                <a:cs typeface="Times New Roman" panose="02020603050405020304" pitchFamily="18" charset="0"/>
              </a:rPr>
              <a:t>The graphic at right depicts 4 Cycles per Second.</a:t>
            </a:r>
          </a:p>
          <a:p>
            <a:pPr marL="0" indent="0" eaLnBrk="1" hangingPunct="1"/>
            <a:endParaRPr lang="en-US" sz="800" kern="100" dirty="0">
              <a:latin typeface="+mj-lt"/>
              <a:ea typeface="Calibri" panose="020F0502020204030204" pitchFamily="34" charset="0"/>
              <a:cs typeface="Times New Roman" panose="02020603050405020304" pitchFamily="18" charset="0"/>
            </a:endParaRPr>
          </a:p>
          <a:p>
            <a:pPr marL="0" indent="0" eaLnBrk="1" hangingPunct="1"/>
            <a:r>
              <a:rPr lang="en-US" sz="1600" kern="100" dirty="0">
                <a:effectLst/>
                <a:latin typeface="+mj-lt"/>
                <a:ea typeface="Calibri" panose="020F0502020204030204" pitchFamily="34" charset="0"/>
                <a:cs typeface="Times New Roman" panose="02020603050405020304" pitchFamily="18" charset="0"/>
              </a:rPr>
              <a:t>In terms of radio communications, a frequency would typically be referred to in Kilohertz, (</a:t>
            </a:r>
            <a:r>
              <a:rPr lang="en-US" sz="1600" kern="100" dirty="0" err="1">
                <a:effectLst/>
                <a:latin typeface="+mj-lt"/>
                <a:ea typeface="Calibri" panose="020F0502020204030204" pitchFamily="34" charset="0"/>
                <a:cs typeface="Times New Roman" panose="02020603050405020304" pitchFamily="18" charset="0"/>
              </a:rPr>
              <a:t>KHz</a:t>
            </a:r>
            <a:r>
              <a:rPr lang="en-US" sz="1600" kern="100" dirty="0">
                <a:effectLst/>
                <a:latin typeface="+mj-lt"/>
                <a:ea typeface="Calibri" panose="020F0502020204030204" pitchFamily="34" charset="0"/>
                <a:cs typeface="Times New Roman" panose="02020603050405020304" pitchFamily="18" charset="0"/>
              </a:rPr>
              <a:t>) for thousands of Cycles per Second, or Megahertz (MHz) for Millions of Cycles per Second.</a:t>
            </a:r>
          </a:p>
          <a:p>
            <a:pPr marL="0" indent="0" eaLnBrk="1" hangingPunct="1"/>
            <a:endParaRPr lang="en-US" sz="1600" b="1" dirty="0">
              <a:effectLst/>
              <a:latin typeface="+mj-lt"/>
              <a:ea typeface="Calibri" panose="020F0502020204030204" pitchFamily="34" charset="0"/>
              <a:cs typeface="Times New Roman" panose="02020603050405020304" pitchFamily="18" charset="0"/>
            </a:endParaRPr>
          </a:p>
          <a:p>
            <a:pPr marL="0" indent="0" eaLnBrk="1" hangingPunct="1"/>
            <a:endParaRPr lang="en-US" sz="1600" dirty="0">
              <a:latin typeface="+mj-lt"/>
              <a:cs typeface="Times New Roman" panose="02020603050405020304" pitchFamily="18" charset="0"/>
            </a:endParaRPr>
          </a:p>
          <a:p>
            <a:pPr marL="0" indent="0" eaLnBrk="1" hangingPunct="1"/>
            <a:endParaRPr lang="en-US" sz="1600" dirty="0">
              <a:latin typeface="+mj-lt"/>
            </a:endParaRPr>
          </a:p>
          <a:p>
            <a:pPr marL="400050" lvl="1" indent="0" eaLnBrk="1" hangingPunct="1"/>
            <a:endParaRPr lang="en-US" sz="1600" dirty="0"/>
          </a:p>
          <a:p>
            <a:pPr marL="400050" lvl="1" indent="0" eaLnBrk="1" hangingPunct="1"/>
            <a:endParaRPr lang="en-US" sz="1600" dirty="0"/>
          </a:p>
        </p:txBody>
      </p:sp>
      <p:pic>
        <p:nvPicPr>
          <p:cNvPr id="4" name="Picture 3">
            <a:extLst>
              <a:ext uri="{FF2B5EF4-FFF2-40B4-BE49-F238E27FC236}">
                <a16:creationId xmlns:a16="http://schemas.microsoft.com/office/drawing/2014/main" id="{DB3FAC98-6950-1650-13E2-7108F6018D14}"/>
              </a:ext>
            </a:extLst>
          </p:cNvPr>
          <p:cNvPicPr>
            <a:picLocks noChangeAspect="1"/>
          </p:cNvPicPr>
          <p:nvPr/>
        </p:nvPicPr>
        <p:blipFill>
          <a:blip r:embed="rId2"/>
          <a:stretch>
            <a:fillRect/>
          </a:stretch>
        </p:blipFill>
        <p:spPr>
          <a:xfrm>
            <a:off x="4572000" y="1495425"/>
            <a:ext cx="4413679" cy="3000375"/>
          </a:xfrm>
          <a:prstGeom prst="rect">
            <a:avLst/>
          </a:prstGeom>
        </p:spPr>
      </p:pic>
    </p:spTree>
    <p:extLst>
      <p:ext uri="{BB962C8B-B14F-4D97-AF65-F5344CB8AC3E}">
        <p14:creationId xmlns:p14="http://schemas.microsoft.com/office/powerpoint/2010/main" val="1958551235"/>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HF Radio Propagation</a:t>
            </a:r>
          </a:p>
        </p:txBody>
      </p:sp>
      <p:sp>
        <p:nvSpPr>
          <p:cNvPr id="10243" name="Rectangle 3"/>
          <p:cNvSpPr>
            <a:spLocks noGrp="1" noChangeArrowheads="1"/>
          </p:cNvSpPr>
          <p:nvPr>
            <p:ph type="body" sz="half" idx="1"/>
          </p:nvPr>
        </p:nvSpPr>
        <p:spPr>
          <a:xfrm>
            <a:off x="228600" y="762000"/>
            <a:ext cx="4419600" cy="4648200"/>
          </a:xfrm>
        </p:spPr>
        <p:txBody>
          <a:bodyPr/>
          <a:lstStyle/>
          <a:p>
            <a:pPr marL="0" indent="0" eaLnBrk="1" hangingPunct="1"/>
            <a:r>
              <a:rPr lang="en-US" sz="2000" dirty="0"/>
              <a:t>Wavelength:</a:t>
            </a:r>
          </a:p>
          <a:p>
            <a:pPr marL="0" indent="0" eaLnBrk="1" hangingPunct="1"/>
            <a:endParaRPr lang="en-US" sz="800" dirty="0"/>
          </a:p>
          <a:p>
            <a:pPr marL="0" indent="0" eaLnBrk="1" hangingPunct="1"/>
            <a:r>
              <a:rPr lang="en-US" sz="1600" kern="100" dirty="0">
                <a:effectLst/>
                <a:latin typeface="+mj-lt"/>
                <a:ea typeface="Calibri" panose="020F0502020204030204" pitchFamily="34" charset="0"/>
                <a:cs typeface="Times New Roman" panose="02020603050405020304" pitchFamily="18" charset="0"/>
              </a:rPr>
              <a:t>When a radio band such as the 10 meter band is referred to, they are referring to the </a:t>
            </a:r>
            <a:r>
              <a:rPr lang="en-US" sz="1600" b="1" kern="100" dirty="0">
                <a:effectLst/>
                <a:latin typeface="+mj-lt"/>
                <a:ea typeface="Calibri" panose="020F0502020204030204" pitchFamily="34" charset="0"/>
                <a:cs typeface="Times New Roman" panose="02020603050405020304" pitchFamily="18" charset="0"/>
              </a:rPr>
              <a:t>average wavelength</a:t>
            </a:r>
            <a:r>
              <a:rPr lang="en-US" sz="1600" kern="100" dirty="0">
                <a:effectLst/>
                <a:latin typeface="+mj-lt"/>
                <a:ea typeface="Calibri" panose="020F0502020204030204" pitchFamily="34" charset="0"/>
                <a:cs typeface="Times New Roman" panose="02020603050405020304" pitchFamily="18" charset="0"/>
              </a:rPr>
              <a:t>.</a:t>
            </a:r>
          </a:p>
          <a:p>
            <a:pPr marL="0" indent="0" eaLnBrk="1" hangingPunct="1"/>
            <a:endParaRPr lang="en-US" sz="800" kern="100" dirty="0">
              <a:latin typeface="+mj-lt"/>
              <a:ea typeface="Calibri" panose="020F0502020204030204" pitchFamily="34" charset="0"/>
              <a:cs typeface="Times New Roman" panose="02020603050405020304" pitchFamily="18" charset="0"/>
            </a:endParaRPr>
          </a:p>
          <a:p>
            <a:pPr marL="0" indent="0" eaLnBrk="1" hangingPunct="1"/>
            <a:r>
              <a:rPr lang="en-US" sz="1600" kern="100" dirty="0">
                <a:effectLst/>
                <a:latin typeface="+mj-lt"/>
                <a:ea typeface="Calibri" panose="020F0502020204030204" pitchFamily="34" charset="0"/>
                <a:cs typeface="Times New Roman" panose="02020603050405020304" pitchFamily="18" charset="0"/>
              </a:rPr>
              <a:t>Wavelength=300/ Frequency in MHZ. Example American FM broadcast runs from 87 </a:t>
            </a:r>
            <a:r>
              <a:rPr lang="en-US" sz="1600" kern="100" dirty="0" err="1">
                <a:effectLst/>
                <a:latin typeface="+mj-lt"/>
                <a:ea typeface="Calibri" panose="020F0502020204030204" pitchFamily="34" charset="0"/>
                <a:cs typeface="Times New Roman" panose="02020603050405020304" pitchFamily="18" charset="0"/>
              </a:rPr>
              <a:t>Mhz</a:t>
            </a:r>
            <a:r>
              <a:rPr lang="en-US" sz="1600" kern="100" dirty="0">
                <a:effectLst/>
                <a:latin typeface="+mj-lt"/>
                <a:ea typeface="Calibri" panose="020F0502020204030204" pitchFamily="34" charset="0"/>
                <a:cs typeface="Times New Roman" panose="02020603050405020304" pitchFamily="18" charset="0"/>
              </a:rPr>
              <a:t> to 108Mhz. Let’s say the average Frequency is 100 Mhz. That makes it the 3 meter band.</a:t>
            </a:r>
          </a:p>
          <a:p>
            <a:pPr marL="0" indent="0" eaLnBrk="1" hangingPunct="1"/>
            <a:endParaRPr lang="en-US" sz="800" kern="100" dirty="0">
              <a:latin typeface="+mj-lt"/>
              <a:ea typeface="Calibri" panose="020F0502020204030204" pitchFamily="34" charset="0"/>
              <a:cs typeface="Times New Roman" panose="02020603050405020304" pitchFamily="18" charset="0"/>
            </a:endParaRPr>
          </a:p>
          <a:p>
            <a:pPr marL="0" indent="0" eaLnBrk="1" hangingPunct="1"/>
            <a:r>
              <a:rPr lang="en-US" sz="1600" kern="100" dirty="0">
                <a:effectLst/>
                <a:latin typeface="+mj-lt"/>
                <a:ea typeface="Calibri" panose="020F0502020204030204" pitchFamily="34" charset="0"/>
                <a:cs typeface="Times New Roman" panose="02020603050405020304" pitchFamily="18" charset="0"/>
              </a:rPr>
              <a:t>Don’t dwell on this too long, as it can be confusing to many.  It is relevant to our discussion as it relates to the length of an antenna used on a given frequency, band, etc.  Hams will use both terms interchangeably.</a:t>
            </a:r>
          </a:p>
          <a:p>
            <a:pPr marL="0" indent="0" eaLnBrk="1" hangingPunct="1"/>
            <a:br>
              <a:rPr lang="en-US" sz="1600" dirty="0"/>
            </a:br>
            <a:endParaRPr lang="en-US" sz="800" dirty="0"/>
          </a:p>
          <a:p>
            <a:pPr marL="400050" lvl="1" indent="0" eaLnBrk="1" hangingPunct="1"/>
            <a:endParaRPr lang="en-US" sz="1600" dirty="0"/>
          </a:p>
        </p:txBody>
      </p:sp>
      <p:pic>
        <p:nvPicPr>
          <p:cNvPr id="2" name="Picture 1">
            <a:extLst>
              <a:ext uri="{FF2B5EF4-FFF2-40B4-BE49-F238E27FC236}">
                <a16:creationId xmlns:a16="http://schemas.microsoft.com/office/drawing/2014/main" id="{F2B9F8B3-2B53-3BAE-97C5-AE06EB4B1B30}"/>
              </a:ext>
            </a:extLst>
          </p:cNvPr>
          <p:cNvPicPr>
            <a:picLocks noChangeAspect="1"/>
          </p:cNvPicPr>
          <p:nvPr/>
        </p:nvPicPr>
        <p:blipFill>
          <a:blip r:embed="rId2"/>
          <a:stretch>
            <a:fillRect/>
          </a:stretch>
        </p:blipFill>
        <p:spPr>
          <a:xfrm>
            <a:off x="4524376" y="1295400"/>
            <a:ext cx="4400550" cy="3200400"/>
          </a:xfrm>
          <a:prstGeom prst="rect">
            <a:avLst/>
          </a:prstGeom>
        </p:spPr>
      </p:pic>
    </p:spTree>
    <p:extLst>
      <p:ext uri="{BB962C8B-B14F-4D97-AF65-F5344CB8AC3E}">
        <p14:creationId xmlns:p14="http://schemas.microsoft.com/office/powerpoint/2010/main" val="3942295102"/>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HF Radio Propagation</a:t>
            </a:r>
          </a:p>
        </p:txBody>
      </p:sp>
      <p:sp>
        <p:nvSpPr>
          <p:cNvPr id="10243" name="Rectangle 3"/>
          <p:cNvSpPr>
            <a:spLocks noGrp="1" noChangeArrowheads="1"/>
          </p:cNvSpPr>
          <p:nvPr>
            <p:ph type="body" sz="half" idx="1"/>
          </p:nvPr>
        </p:nvSpPr>
        <p:spPr>
          <a:xfrm>
            <a:off x="228600" y="762000"/>
            <a:ext cx="4329473" cy="4572000"/>
          </a:xfrm>
        </p:spPr>
        <p:txBody>
          <a:bodyPr/>
          <a:lstStyle/>
          <a:p>
            <a:pPr marL="0" indent="0" eaLnBrk="1" hangingPunct="1"/>
            <a:r>
              <a:rPr lang="en-US" sz="2000" dirty="0"/>
              <a:t>Radio Propagation:</a:t>
            </a:r>
            <a:br>
              <a:rPr lang="en-US" sz="2000" dirty="0"/>
            </a:br>
            <a:br>
              <a:rPr lang="en-US" sz="1600" dirty="0"/>
            </a:br>
            <a:r>
              <a:rPr lang="en-US" sz="1600" kern="0" dirty="0">
                <a:effectLst/>
                <a:latin typeface="+mj-lt"/>
                <a:ea typeface="Calibri" panose="020F0502020204030204" pitchFamily="34" charset="0"/>
                <a:cs typeface="Times-Roman"/>
              </a:rPr>
              <a:t>The process by which radio waves travel. </a:t>
            </a:r>
            <a:r>
              <a:rPr lang="en-US" sz="1600" kern="100" dirty="0">
                <a:effectLst/>
                <a:latin typeface="+mj-lt"/>
                <a:ea typeface="Calibri" panose="020F0502020204030204" pitchFamily="34" charset="0"/>
                <a:cs typeface="Times New Roman" panose="02020603050405020304" pitchFamily="18" charset="0"/>
              </a:rPr>
              <a:t>Variables which may affect propagation include:</a:t>
            </a:r>
          </a:p>
          <a:p>
            <a:pPr marL="0" indent="0" eaLnBrk="1" hangingPunct="1"/>
            <a:endParaRPr lang="en-US" sz="800" dirty="0"/>
          </a:p>
          <a:p>
            <a:pPr marL="685800" lvl="1" eaLnBrk="1" hangingPunct="1">
              <a:buFont typeface="Arial" panose="020B0604020202020204" pitchFamily="34" charset="0"/>
              <a:buChar char="•"/>
            </a:pPr>
            <a:r>
              <a:rPr lang="en-US" sz="1600" dirty="0"/>
              <a:t>Time of Day / Night </a:t>
            </a:r>
          </a:p>
          <a:p>
            <a:pPr marL="1085850" lvl="2" eaLnBrk="1" hangingPunct="1">
              <a:buFont typeface="Arial" panose="020B0604020202020204" pitchFamily="34" charset="0"/>
              <a:buChar char="•"/>
            </a:pPr>
            <a:r>
              <a:rPr lang="en-US" sz="1200" dirty="0"/>
              <a:t>Remember as a kid listening to WLS or Radio Del Rio?</a:t>
            </a:r>
          </a:p>
          <a:p>
            <a:pPr marL="685800" lvl="1" eaLnBrk="1" hangingPunct="1">
              <a:buFont typeface="Arial" panose="020B0604020202020204" pitchFamily="34" charset="0"/>
              <a:buChar char="•"/>
            </a:pPr>
            <a:r>
              <a:rPr lang="en-US" sz="1600" dirty="0"/>
              <a:t>Time of Year</a:t>
            </a:r>
          </a:p>
          <a:p>
            <a:pPr marL="685800" lvl="1" eaLnBrk="1" hangingPunct="1">
              <a:buFont typeface="Arial" panose="020B0604020202020204" pitchFamily="34" charset="0"/>
              <a:buChar char="•"/>
            </a:pPr>
            <a:r>
              <a:rPr lang="en-US" sz="1600" dirty="0"/>
              <a:t>Solar Activity</a:t>
            </a:r>
          </a:p>
          <a:p>
            <a:pPr marL="1085850" lvl="2" eaLnBrk="1" hangingPunct="1">
              <a:buFont typeface="Arial" panose="020B0604020202020204" pitchFamily="34" charset="0"/>
              <a:buChar char="•"/>
            </a:pPr>
            <a:r>
              <a:rPr lang="en-US" sz="1200" dirty="0"/>
              <a:t>Number of Sun Spots (More is Good)</a:t>
            </a:r>
          </a:p>
          <a:p>
            <a:pPr marL="1543050" lvl="3" eaLnBrk="1" hangingPunct="1">
              <a:buFont typeface="Arial" panose="020B0604020202020204" pitchFamily="34" charset="0"/>
              <a:buChar char="•"/>
            </a:pPr>
            <a:r>
              <a:rPr lang="en-US" sz="1000" dirty="0"/>
              <a:t>1937 was the PEAK of Solar Cycle 17</a:t>
            </a:r>
          </a:p>
          <a:p>
            <a:pPr marL="1085850" lvl="2" eaLnBrk="1" hangingPunct="1">
              <a:buFont typeface="Arial" panose="020B0604020202020204" pitchFamily="34" charset="0"/>
              <a:buChar char="•"/>
            </a:pPr>
            <a:r>
              <a:rPr lang="en-US" sz="1200" dirty="0"/>
              <a:t>Solar Flairs / Geomagnetic Storms (Bad)</a:t>
            </a:r>
          </a:p>
          <a:p>
            <a:pPr marL="685800" lvl="1" eaLnBrk="1" hangingPunct="1">
              <a:buFont typeface="Arial" panose="020B0604020202020204" pitchFamily="34" charset="0"/>
              <a:buChar char="•"/>
            </a:pPr>
            <a:r>
              <a:rPr lang="en-US" sz="1600" dirty="0"/>
              <a:t>Transmitter Power</a:t>
            </a:r>
          </a:p>
          <a:p>
            <a:pPr marL="685800" lvl="1" eaLnBrk="1" hangingPunct="1">
              <a:buFont typeface="Arial" panose="020B0604020202020204" pitchFamily="34" charset="0"/>
              <a:buChar char="•"/>
            </a:pPr>
            <a:r>
              <a:rPr lang="en-US" sz="1600" dirty="0"/>
              <a:t>Antenna Configuration</a:t>
            </a:r>
          </a:p>
          <a:p>
            <a:pPr marL="685800" lvl="1" eaLnBrk="1" hangingPunct="1">
              <a:buFont typeface="Arial" panose="020B0604020202020204" pitchFamily="34" charset="0"/>
              <a:buChar char="•"/>
            </a:pPr>
            <a:r>
              <a:rPr lang="en-US" sz="1600" dirty="0"/>
              <a:t>Dumb Luck</a:t>
            </a:r>
          </a:p>
          <a:p>
            <a:pPr marL="400050" lvl="1" indent="0" eaLnBrk="1" hangingPunct="1"/>
            <a:endParaRPr lang="en-US" sz="1600" dirty="0"/>
          </a:p>
          <a:p>
            <a:pPr marL="400050" lvl="1" indent="0" eaLnBrk="1" hangingPunct="1"/>
            <a:endParaRPr lang="en-US" sz="1600" dirty="0"/>
          </a:p>
        </p:txBody>
      </p:sp>
      <p:pic>
        <p:nvPicPr>
          <p:cNvPr id="4" name="Picture 3">
            <a:extLst>
              <a:ext uri="{FF2B5EF4-FFF2-40B4-BE49-F238E27FC236}">
                <a16:creationId xmlns:a16="http://schemas.microsoft.com/office/drawing/2014/main" id="{954B6846-208D-17D2-4EE6-C3C885B780DB}"/>
              </a:ext>
            </a:extLst>
          </p:cNvPr>
          <p:cNvPicPr>
            <a:picLocks noChangeAspect="1"/>
          </p:cNvPicPr>
          <p:nvPr/>
        </p:nvPicPr>
        <p:blipFill>
          <a:blip r:embed="rId2"/>
          <a:stretch>
            <a:fillRect/>
          </a:stretch>
        </p:blipFill>
        <p:spPr>
          <a:xfrm>
            <a:off x="4648199" y="1828800"/>
            <a:ext cx="4329473" cy="2205037"/>
          </a:xfrm>
          <a:prstGeom prst="rect">
            <a:avLst/>
          </a:prstGeom>
        </p:spPr>
      </p:pic>
    </p:spTree>
    <p:extLst>
      <p:ext uri="{BB962C8B-B14F-4D97-AF65-F5344CB8AC3E}">
        <p14:creationId xmlns:p14="http://schemas.microsoft.com/office/powerpoint/2010/main" val="2569168727"/>
      </p:ext>
    </p:extLst>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HF Radio Propagation</a:t>
            </a:r>
          </a:p>
        </p:txBody>
      </p:sp>
      <p:sp>
        <p:nvSpPr>
          <p:cNvPr id="10243" name="Rectangle 3"/>
          <p:cNvSpPr>
            <a:spLocks noGrp="1" noChangeArrowheads="1"/>
          </p:cNvSpPr>
          <p:nvPr>
            <p:ph type="body" sz="half" idx="1"/>
          </p:nvPr>
        </p:nvSpPr>
        <p:spPr>
          <a:xfrm>
            <a:off x="228600" y="1219200"/>
            <a:ext cx="4419600" cy="3962400"/>
          </a:xfrm>
        </p:spPr>
        <p:txBody>
          <a:bodyPr/>
          <a:lstStyle/>
          <a:p>
            <a:pPr marL="0" indent="0" eaLnBrk="1" hangingPunct="1"/>
            <a:r>
              <a:rPr lang="en-US" sz="2000" dirty="0"/>
              <a:t>Harmonics:</a:t>
            </a:r>
          </a:p>
          <a:p>
            <a:pPr marL="0" indent="0" eaLnBrk="1" hangingPunct="1"/>
            <a:endParaRPr lang="en-US" sz="800" dirty="0"/>
          </a:p>
          <a:p>
            <a:pPr marL="0" indent="0" eaLnBrk="1" hangingPunct="1"/>
            <a:r>
              <a:rPr lang="en-US" sz="1600" b="1" kern="100" dirty="0">
                <a:effectLst/>
                <a:latin typeface="+mj-lt"/>
                <a:ea typeface="Calibri" panose="020F0502020204030204" pitchFamily="34" charset="0"/>
                <a:cs typeface="Times New Roman" panose="02020603050405020304" pitchFamily="18" charset="0"/>
              </a:rPr>
              <a:t>Harmonics are integer multiples of the fundamental frequency</a:t>
            </a:r>
            <a:r>
              <a:rPr lang="en-US" sz="1600" kern="100" dirty="0">
                <a:effectLst/>
                <a:latin typeface="+mj-lt"/>
                <a:ea typeface="Calibri" panose="020F0502020204030204" pitchFamily="34" charset="0"/>
                <a:cs typeface="Times New Roman" panose="02020603050405020304" pitchFamily="18" charset="0"/>
              </a:rPr>
              <a:t>. For example, if the fundamental frequency is 50 Hz (also known as the first harmonic) then the second harmonic will be 100 Hz (50 * 2 = 100 Hz), the third harmonic will be 150 Hz (50 * 3 = 150 Hz), and so on.</a:t>
            </a:r>
          </a:p>
          <a:p>
            <a:pPr marL="0" indent="0" eaLnBrk="1" hangingPunct="1"/>
            <a:endParaRPr lang="en-US" sz="800" kern="100" dirty="0">
              <a:latin typeface="+mj-lt"/>
              <a:ea typeface="Calibri" panose="020F0502020204030204" pitchFamily="34" charset="0"/>
              <a:cs typeface="Times New Roman" panose="02020603050405020304" pitchFamily="18" charset="0"/>
            </a:endParaRPr>
          </a:p>
          <a:p>
            <a:pPr marL="0" indent="0" eaLnBrk="1" hangingPunct="1"/>
            <a:r>
              <a:rPr lang="en-US" sz="1600" kern="100" dirty="0">
                <a:effectLst/>
                <a:latin typeface="+mj-lt"/>
                <a:ea typeface="Calibri" panose="020F0502020204030204" pitchFamily="34" charset="0"/>
                <a:cs typeface="Times New Roman" panose="02020603050405020304" pitchFamily="18" charset="0"/>
              </a:rPr>
              <a:t>A picture is worth a thousand words.  Let’s take a look at the next slide to get a better visual on how this is relevant in radio.</a:t>
            </a:r>
          </a:p>
          <a:p>
            <a:pPr marL="0" indent="0" eaLnBrk="1" hangingPunct="1"/>
            <a:endParaRPr lang="en-US" sz="2000" dirty="0"/>
          </a:p>
        </p:txBody>
      </p:sp>
      <p:pic>
        <p:nvPicPr>
          <p:cNvPr id="2" name="Picture 1">
            <a:extLst>
              <a:ext uri="{FF2B5EF4-FFF2-40B4-BE49-F238E27FC236}">
                <a16:creationId xmlns:a16="http://schemas.microsoft.com/office/drawing/2014/main" id="{B6D6B221-AA9F-0723-9BF0-8469552A0821}"/>
              </a:ext>
            </a:extLst>
          </p:cNvPr>
          <p:cNvPicPr>
            <a:picLocks noChangeAspect="1"/>
          </p:cNvPicPr>
          <p:nvPr/>
        </p:nvPicPr>
        <p:blipFill>
          <a:blip r:embed="rId2"/>
          <a:stretch>
            <a:fillRect/>
          </a:stretch>
        </p:blipFill>
        <p:spPr>
          <a:xfrm>
            <a:off x="4876800" y="732286"/>
            <a:ext cx="4038600" cy="4689737"/>
          </a:xfrm>
          <a:prstGeom prst="rect">
            <a:avLst/>
          </a:prstGeom>
        </p:spPr>
      </p:pic>
    </p:spTree>
    <p:extLst>
      <p:ext uri="{BB962C8B-B14F-4D97-AF65-F5344CB8AC3E}">
        <p14:creationId xmlns:p14="http://schemas.microsoft.com/office/powerpoint/2010/main" val="2627088990"/>
      </p:ext>
    </p:extLst>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HF Radio Propagation</a:t>
            </a:r>
          </a:p>
        </p:txBody>
      </p:sp>
      <p:pic>
        <p:nvPicPr>
          <p:cNvPr id="2" name="Picture 1">
            <a:extLst>
              <a:ext uri="{FF2B5EF4-FFF2-40B4-BE49-F238E27FC236}">
                <a16:creationId xmlns:a16="http://schemas.microsoft.com/office/drawing/2014/main" id="{04BD9277-2BB4-9340-7447-1802B0F39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09600"/>
            <a:ext cx="8881281" cy="5362283"/>
          </a:xfrm>
          <a:prstGeom prst="rect">
            <a:avLst/>
          </a:prstGeom>
        </p:spPr>
      </p:pic>
    </p:spTree>
    <p:extLst>
      <p:ext uri="{BB962C8B-B14F-4D97-AF65-F5344CB8AC3E}">
        <p14:creationId xmlns:p14="http://schemas.microsoft.com/office/powerpoint/2010/main" val="931321897"/>
      </p:ext>
    </p:extLst>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HF Radio Propagation</a:t>
            </a:r>
          </a:p>
        </p:txBody>
      </p:sp>
      <p:sp>
        <p:nvSpPr>
          <p:cNvPr id="10243" name="Rectangle 3"/>
          <p:cNvSpPr>
            <a:spLocks noGrp="1" noChangeArrowheads="1"/>
          </p:cNvSpPr>
          <p:nvPr>
            <p:ph type="body" sz="half" idx="1"/>
          </p:nvPr>
        </p:nvSpPr>
        <p:spPr>
          <a:xfrm>
            <a:off x="228600" y="990600"/>
            <a:ext cx="4419600" cy="3962400"/>
          </a:xfrm>
        </p:spPr>
        <p:txBody>
          <a:bodyPr/>
          <a:lstStyle/>
          <a:p>
            <a:pPr marL="0" indent="0" eaLnBrk="1" hangingPunct="1"/>
            <a:r>
              <a:rPr lang="en-US" sz="1600" b="1" dirty="0">
                <a:effectLst/>
                <a:latin typeface="+mj-lt"/>
                <a:ea typeface="Calibri" panose="020F0502020204030204" pitchFamily="34" charset="0"/>
                <a:cs typeface="Times New Roman" panose="02020603050405020304" pitchFamily="18" charset="0"/>
              </a:rPr>
              <a:t>Frequency:</a:t>
            </a:r>
          </a:p>
          <a:p>
            <a:pPr marL="0" indent="0" eaLnBrk="1" hangingPunct="1"/>
            <a:endParaRPr lang="en-US" sz="800" dirty="0">
              <a:latin typeface="+mj-lt"/>
              <a:ea typeface="Calibri" panose="020F0502020204030204" pitchFamily="34" charset="0"/>
              <a:cs typeface="Times New Roman" panose="02020603050405020304" pitchFamily="18" charset="0"/>
            </a:endParaRPr>
          </a:p>
          <a:p>
            <a:pPr marL="0" indent="0" eaLnBrk="1" hangingPunct="1"/>
            <a:r>
              <a:rPr lang="en-US" sz="1600" kern="100" dirty="0">
                <a:effectLst/>
                <a:latin typeface="+mj-lt"/>
                <a:ea typeface="Calibri" panose="020F0502020204030204" pitchFamily="34" charset="0"/>
                <a:cs typeface="Times New Roman" panose="02020603050405020304" pitchFamily="18" charset="0"/>
              </a:rPr>
              <a:t>In 1937, it was rare for radio frequencies to be referred to in the millions of cycles per second, thus most of the documentation of the time is referred to as “Kilo” Cycles.</a:t>
            </a:r>
          </a:p>
          <a:p>
            <a:pPr marL="0" indent="0" eaLnBrk="1" hangingPunct="1"/>
            <a:endParaRPr lang="en-US" sz="1600" kern="100" dirty="0">
              <a:effectLst/>
              <a:latin typeface="+mj-lt"/>
              <a:ea typeface="Calibri" panose="020F0502020204030204" pitchFamily="34" charset="0"/>
              <a:cs typeface="Times New Roman" panose="02020603050405020304" pitchFamily="18" charset="0"/>
            </a:endParaRPr>
          </a:p>
          <a:p>
            <a:pPr marL="0" indent="0" eaLnBrk="1" hangingPunct="1"/>
            <a:r>
              <a:rPr lang="en-US" sz="1600" kern="100" dirty="0">
                <a:effectLst/>
                <a:latin typeface="+mj-lt"/>
                <a:ea typeface="Calibri" panose="020F0502020204030204" pitchFamily="34" charset="0"/>
                <a:cs typeface="Times New Roman" panose="02020603050405020304" pitchFamily="18" charset="0"/>
              </a:rPr>
              <a:t>Additionally, in 1960, the term for Cycles was officially changed to Hertz in honor of Physicist, Henrich Hertz. Thus, documentation from the time of 1937 will use the term, Kilocycles per Second, KCPS, or the abbreviation, KCs.</a:t>
            </a:r>
          </a:p>
          <a:p>
            <a:pPr marL="0" indent="0" eaLnBrk="1" hangingPunct="1"/>
            <a:endParaRPr lang="en-US" sz="1600" b="1" dirty="0">
              <a:effectLst/>
              <a:latin typeface="+mj-lt"/>
              <a:ea typeface="Calibri" panose="020F0502020204030204" pitchFamily="34" charset="0"/>
              <a:cs typeface="Times New Roman" panose="02020603050405020304" pitchFamily="18" charset="0"/>
            </a:endParaRPr>
          </a:p>
          <a:p>
            <a:pPr marL="0" indent="0" eaLnBrk="1" hangingPunct="1"/>
            <a:endParaRPr lang="en-US" sz="1600" dirty="0">
              <a:latin typeface="+mj-lt"/>
              <a:cs typeface="Times New Roman" panose="02020603050405020304" pitchFamily="18" charset="0"/>
            </a:endParaRPr>
          </a:p>
          <a:p>
            <a:pPr marL="0" indent="0" eaLnBrk="1" hangingPunct="1"/>
            <a:endParaRPr lang="en-US" sz="1600" dirty="0">
              <a:latin typeface="+mj-lt"/>
            </a:endParaRPr>
          </a:p>
          <a:p>
            <a:pPr marL="400050" lvl="1" indent="0" eaLnBrk="1" hangingPunct="1"/>
            <a:endParaRPr lang="en-US" sz="1600" dirty="0"/>
          </a:p>
          <a:p>
            <a:pPr marL="400050" lvl="1" indent="0" eaLnBrk="1" hangingPunct="1"/>
            <a:endParaRPr lang="en-US" sz="1600" dirty="0"/>
          </a:p>
        </p:txBody>
      </p:sp>
      <p:pic>
        <p:nvPicPr>
          <p:cNvPr id="4" name="Picture 3">
            <a:extLst>
              <a:ext uri="{FF2B5EF4-FFF2-40B4-BE49-F238E27FC236}">
                <a16:creationId xmlns:a16="http://schemas.microsoft.com/office/drawing/2014/main" id="{DB3FAC98-6950-1650-13E2-7108F6018D14}"/>
              </a:ext>
            </a:extLst>
          </p:cNvPr>
          <p:cNvPicPr>
            <a:picLocks noChangeAspect="1"/>
          </p:cNvPicPr>
          <p:nvPr/>
        </p:nvPicPr>
        <p:blipFill>
          <a:blip r:embed="rId2"/>
          <a:stretch>
            <a:fillRect/>
          </a:stretch>
        </p:blipFill>
        <p:spPr>
          <a:xfrm>
            <a:off x="4572000" y="1495425"/>
            <a:ext cx="4413679" cy="3000375"/>
          </a:xfrm>
          <a:prstGeom prst="rect">
            <a:avLst/>
          </a:prstGeom>
        </p:spPr>
      </p:pic>
    </p:spTree>
    <p:extLst>
      <p:ext uri="{BB962C8B-B14F-4D97-AF65-F5344CB8AC3E}">
        <p14:creationId xmlns:p14="http://schemas.microsoft.com/office/powerpoint/2010/main" val="2946222477"/>
      </p:ext>
    </p:extLst>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HF Radio Propagation</a:t>
            </a:r>
          </a:p>
        </p:txBody>
      </p:sp>
      <p:sp>
        <p:nvSpPr>
          <p:cNvPr id="10243" name="Rectangle 3"/>
          <p:cNvSpPr>
            <a:spLocks noGrp="1" noChangeArrowheads="1"/>
          </p:cNvSpPr>
          <p:nvPr>
            <p:ph type="body" sz="half" idx="1"/>
          </p:nvPr>
        </p:nvSpPr>
        <p:spPr>
          <a:xfrm>
            <a:off x="192206" y="1028416"/>
            <a:ext cx="4267200" cy="4305583"/>
          </a:xfrm>
        </p:spPr>
        <p:txBody>
          <a:bodyPr/>
          <a:lstStyle/>
          <a:p>
            <a:pPr marL="0" indent="0" eaLnBrk="1" hangingPunct="1"/>
            <a:r>
              <a:rPr lang="en-US" sz="1600" b="1" dirty="0">
                <a:effectLst/>
                <a:latin typeface="+mj-lt"/>
                <a:ea typeface="Calibri" panose="020F0502020204030204" pitchFamily="34" charset="0"/>
                <a:cs typeface="Times New Roman" panose="02020603050405020304" pitchFamily="18" charset="0"/>
              </a:rPr>
              <a:t>Dumb Luck:</a:t>
            </a:r>
          </a:p>
          <a:p>
            <a:pPr marL="0" indent="0" eaLnBrk="1" hangingPunct="1"/>
            <a:endParaRPr lang="en-US" sz="800" dirty="0">
              <a:latin typeface="+mj-lt"/>
              <a:ea typeface="Calibri" panose="020F0502020204030204" pitchFamily="34" charset="0"/>
              <a:cs typeface="Times New Roman" panose="02020603050405020304" pitchFamily="18" charset="0"/>
            </a:endParaRPr>
          </a:p>
          <a:p>
            <a:pPr marL="0" indent="0" eaLnBrk="1" hangingPunct="1"/>
            <a:r>
              <a:rPr lang="en-US" sz="1400" kern="100" dirty="0">
                <a:effectLst/>
                <a:latin typeface="+mj-lt"/>
                <a:ea typeface="Calibri" panose="020F0502020204030204" pitchFamily="34" charset="0"/>
                <a:cs typeface="Times New Roman" panose="02020603050405020304" pitchFamily="18" charset="0"/>
              </a:rPr>
              <a:t>Late in the evening during June 2012, I was spinning the dial, and not finding much on the air. All forecasting tools indicated that DX was not likely.  The noise level was very low and there was hardly any activity. </a:t>
            </a:r>
          </a:p>
          <a:p>
            <a:pPr marL="0" indent="0" eaLnBrk="1" hangingPunct="1"/>
            <a:endParaRPr lang="en-US" sz="800" kern="100" dirty="0">
              <a:latin typeface="+mj-lt"/>
              <a:ea typeface="Calibri" panose="020F0502020204030204" pitchFamily="34" charset="0"/>
              <a:cs typeface="Times New Roman" panose="02020603050405020304" pitchFamily="18" charset="0"/>
            </a:endParaRPr>
          </a:p>
          <a:p>
            <a:pPr marL="0" indent="0" eaLnBrk="1" hangingPunct="1"/>
            <a:r>
              <a:rPr lang="en-US" sz="1400" kern="100" dirty="0">
                <a:effectLst/>
                <a:latin typeface="+mj-lt"/>
                <a:ea typeface="Calibri" panose="020F0502020204030204" pitchFamily="34" charset="0"/>
                <a:cs typeface="Times New Roman" panose="02020603050405020304" pitchFamily="18" charset="0"/>
              </a:rPr>
              <a:t>On 15 meters, I heard a faint voice calling CQ to which I replied. There was a pause when the voice came back saying, “</a:t>
            </a:r>
            <a:r>
              <a:rPr lang="en-US" sz="1400" i="1" kern="100" dirty="0">
                <a:effectLst/>
                <a:latin typeface="+mj-lt"/>
                <a:ea typeface="Calibri" panose="020F0502020204030204" pitchFamily="34" charset="0"/>
                <a:cs typeface="Times New Roman" panose="02020603050405020304" pitchFamily="18" charset="0"/>
              </a:rPr>
              <a:t>Wow! I turned on the radio to call for a few of my local mates, and I found a Yank! How’s it going?” </a:t>
            </a:r>
            <a:r>
              <a:rPr lang="en-US" sz="1400" kern="100" dirty="0">
                <a:effectLst/>
                <a:latin typeface="+mj-lt"/>
                <a:ea typeface="Calibri" panose="020F0502020204030204" pitchFamily="34" charset="0"/>
                <a:cs typeface="Times New Roman" panose="02020603050405020304" pitchFamily="18" charset="0"/>
              </a:rPr>
              <a:t>The station was Ken Osborn – ZL3OZ in New Zealand! We were both surprised! </a:t>
            </a:r>
          </a:p>
          <a:p>
            <a:pPr marL="0" indent="0" eaLnBrk="1" hangingPunct="1"/>
            <a:endParaRPr lang="en-US" sz="800" kern="100" dirty="0">
              <a:latin typeface="+mj-lt"/>
              <a:cs typeface="Times New Roman" panose="02020603050405020304" pitchFamily="18" charset="0"/>
            </a:endParaRPr>
          </a:p>
          <a:p>
            <a:pPr marL="0" indent="0" eaLnBrk="1" hangingPunct="1"/>
            <a:r>
              <a:rPr lang="en-US" sz="1400" kern="100" dirty="0">
                <a:latin typeface="+mj-lt"/>
                <a:cs typeface="Times New Roman" panose="02020603050405020304" pitchFamily="18" charset="0"/>
              </a:rPr>
              <a:t>From a technical perspective, this communication should not have been possible, but yet it did!</a:t>
            </a:r>
            <a:endParaRPr lang="en-US" sz="1400" dirty="0">
              <a:latin typeface="+mj-lt"/>
              <a:cs typeface="Times New Roman" panose="02020603050405020304" pitchFamily="18" charset="0"/>
            </a:endParaRPr>
          </a:p>
          <a:p>
            <a:pPr marL="0" indent="0" eaLnBrk="1" hangingPunct="1"/>
            <a:endParaRPr lang="en-US" sz="1600" dirty="0">
              <a:latin typeface="+mj-lt"/>
            </a:endParaRPr>
          </a:p>
          <a:p>
            <a:pPr marL="400050" lvl="1" indent="0" eaLnBrk="1" hangingPunct="1"/>
            <a:endParaRPr lang="en-US" sz="1600" dirty="0"/>
          </a:p>
          <a:p>
            <a:pPr marL="400050" lvl="1" indent="0" eaLnBrk="1" hangingPunct="1"/>
            <a:endParaRPr lang="en-US" sz="1600" dirty="0"/>
          </a:p>
        </p:txBody>
      </p:sp>
      <p:pic>
        <p:nvPicPr>
          <p:cNvPr id="3" name="Picture 2">
            <a:extLst>
              <a:ext uri="{FF2B5EF4-FFF2-40B4-BE49-F238E27FC236}">
                <a16:creationId xmlns:a16="http://schemas.microsoft.com/office/drawing/2014/main" id="{19FECF80-7071-5333-01E8-2C3DC37A03DC}"/>
              </a:ext>
            </a:extLst>
          </p:cNvPr>
          <p:cNvPicPr>
            <a:picLocks noChangeAspect="1"/>
          </p:cNvPicPr>
          <p:nvPr/>
        </p:nvPicPr>
        <p:blipFill>
          <a:blip r:embed="rId2"/>
          <a:stretch>
            <a:fillRect/>
          </a:stretch>
        </p:blipFill>
        <p:spPr>
          <a:xfrm>
            <a:off x="4419600" y="1676400"/>
            <a:ext cx="4430465" cy="2767012"/>
          </a:xfrm>
          <a:prstGeom prst="rect">
            <a:avLst/>
          </a:prstGeom>
        </p:spPr>
      </p:pic>
    </p:spTree>
    <p:extLst>
      <p:ext uri="{BB962C8B-B14F-4D97-AF65-F5344CB8AC3E}">
        <p14:creationId xmlns:p14="http://schemas.microsoft.com/office/powerpoint/2010/main" val="2818710279"/>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2000" dirty="0"/>
              <a:t>Ham 420-Overview of Amateur Radio and Radio Propagation</a:t>
            </a:r>
          </a:p>
        </p:txBody>
      </p:sp>
      <p:sp>
        <p:nvSpPr>
          <p:cNvPr id="5123" name="Rectangle 3"/>
          <p:cNvSpPr>
            <a:spLocks noGrp="1" noChangeArrowheads="1"/>
          </p:cNvSpPr>
          <p:nvPr>
            <p:ph type="body" sz="half" idx="1"/>
          </p:nvPr>
        </p:nvSpPr>
        <p:spPr>
          <a:xfrm>
            <a:off x="228600" y="762000"/>
            <a:ext cx="8686800" cy="4648200"/>
          </a:xfrm>
        </p:spPr>
        <p:txBody>
          <a:bodyPr/>
          <a:lstStyle/>
          <a:p>
            <a:pPr marL="0" indent="0" eaLnBrk="1" hangingPunct="1"/>
            <a:endParaRPr lang="en-US" sz="800" dirty="0"/>
          </a:p>
          <a:p>
            <a:pPr marL="0" indent="0" eaLnBrk="1" hangingPunct="1"/>
            <a:r>
              <a:rPr lang="en-US" sz="2000" dirty="0"/>
              <a:t>A copy of this </a:t>
            </a:r>
            <a:r>
              <a:rPr lang="en-US" sz="2000" dirty="0" err="1"/>
              <a:t>Powerpoint</a:t>
            </a:r>
            <a:r>
              <a:rPr lang="en-US" sz="2000" dirty="0"/>
              <a:t> Presentation can be downloaded from:</a:t>
            </a:r>
          </a:p>
          <a:p>
            <a:pPr marL="0" indent="0" eaLnBrk="1" hangingPunct="1"/>
            <a:endParaRPr lang="en-US" sz="800" i="1" dirty="0"/>
          </a:p>
          <a:p>
            <a:pPr marL="0" indent="0" eaLnBrk="1" hangingPunct="1"/>
            <a:r>
              <a:rPr lang="en-US" sz="2000" i="1" dirty="0">
                <a:hlinkClick r:id="rId2"/>
              </a:rPr>
              <a:t>https://mokancouncil.org/Ham400Project.htm</a:t>
            </a:r>
            <a:r>
              <a:rPr lang="en-US" sz="2000" i="1" dirty="0"/>
              <a:t> </a:t>
            </a:r>
          </a:p>
          <a:p>
            <a:pPr marL="0" indent="0" eaLnBrk="1" hangingPunct="1"/>
            <a:endParaRPr lang="en-US" sz="800" i="1" dirty="0"/>
          </a:p>
          <a:p>
            <a:pPr marL="0" indent="0" eaLnBrk="1" hangingPunct="1"/>
            <a:r>
              <a:rPr lang="en-US" sz="1400" dirty="0"/>
              <a:t>Or go to </a:t>
            </a:r>
            <a:r>
              <a:rPr lang="en-US" sz="1400" i="1" dirty="0">
                <a:hlinkClick r:id="rId3"/>
              </a:rPr>
              <a:t>https://mokancouncil.org</a:t>
            </a:r>
            <a:r>
              <a:rPr lang="en-US" sz="1400" i="1" dirty="0"/>
              <a:t>, </a:t>
            </a:r>
            <a:r>
              <a:rPr lang="en-US" sz="1400" dirty="0"/>
              <a:t>look for “Projects” on the left side, then select “Ham 400 Project.”  Now look for “Ham 420.”</a:t>
            </a:r>
          </a:p>
          <a:p>
            <a:pPr marL="0" indent="0" eaLnBrk="1" hangingPunct="1"/>
            <a:endParaRPr lang="en-US" sz="2000" dirty="0"/>
          </a:p>
        </p:txBody>
      </p:sp>
      <p:pic>
        <p:nvPicPr>
          <p:cNvPr id="3" name="Picture 2">
            <a:extLst>
              <a:ext uri="{FF2B5EF4-FFF2-40B4-BE49-F238E27FC236}">
                <a16:creationId xmlns:a16="http://schemas.microsoft.com/office/drawing/2014/main" id="{6339D217-E10F-4584-E361-B9FCAF433984}"/>
              </a:ext>
            </a:extLst>
          </p:cNvPr>
          <p:cNvPicPr>
            <a:picLocks noChangeAspect="1"/>
          </p:cNvPicPr>
          <p:nvPr/>
        </p:nvPicPr>
        <p:blipFill>
          <a:blip r:embed="rId4"/>
          <a:stretch>
            <a:fillRect/>
          </a:stretch>
        </p:blipFill>
        <p:spPr>
          <a:xfrm>
            <a:off x="1524000" y="2514601"/>
            <a:ext cx="6091447" cy="2895600"/>
          </a:xfrm>
          <a:prstGeom prst="rect">
            <a:avLst/>
          </a:prstGeom>
        </p:spPr>
      </p:pic>
    </p:spTree>
    <p:extLst>
      <p:ext uri="{BB962C8B-B14F-4D97-AF65-F5344CB8AC3E}">
        <p14:creationId xmlns:p14="http://schemas.microsoft.com/office/powerpoint/2010/main" val="2291120241"/>
      </p:ext>
    </p:extLst>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p:txBody>
          <a:bodyPr/>
          <a:lstStyle/>
          <a:p>
            <a:pPr eaLnBrk="1" hangingPunct="1"/>
            <a:r>
              <a:rPr lang="en-US" sz="3200" dirty="0"/>
              <a:t>Applying the Technical Concepts</a:t>
            </a:r>
          </a:p>
        </p:txBody>
      </p:sp>
      <p:sp>
        <p:nvSpPr>
          <p:cNvPr id="11267" name="Rectangle 5"/>
          <p:cNvSpPr>
            <a:spLocks noGrp="1" noChangeArrowheads="1"/>
          </p:cNvSpPr>
          <p:nvPr>
            <p:ph type="subTitle" idx="1"/>
          </p:nvPr>
        </p:nvSpPr>
        <p:spPr/>
        <p:txBody>
          <a:bodyPr/>
          <a:lstStyle/>
          <a:p>
            <a:pPr eaLnBrk="1" hangingPunct="1"/>
            <a:r>
              <a:rPr lang="en-US" dirty="0"/>
              <a:t>Now that we have a grasp on the concepts, let’s apply that to the known facts.</a:t>
            </a:r>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200" dirty="0"/>
              <a:t>Applying the Technical Concepts</a:t>
            </a:r>
            <a:endParaRPr lang="en-US" dirty="0"/>
          </a:p>
        </p:txBody>
      </p:sp>
      <p:sp>
        <p:nvSpPr>
          <p:cNvPr id="7171" name="Rectangle 3"/>
          <p:cNvSpPr>
            <a:spLocks noGrp="1" noChangeArrowheads="1"/>
          </p:cNvSpPr>
          <p:nvPr>
            <p:ph type="body" sz="half" idx="1"/>
          </p:nvPr>
        </p:nvSpPr>
        <p:spPr>
          <a:xfrm>
            <a:off x="228600" y="762000"/>
            <a:ext cx="8686800" cy="4648200"/>
          </a:xfrm>
        </p:spPr>
        <p:txBody>
          <a:bodyPr/>
          <a:lstStyle/>
          <a:p>
            <a:pPr marL="0" indent="0" eaLnBrk="1" hangingPunct="1">
              <a:defRPr/>
            </a:pPr>
            <a:r>
              <a:rPr lang="en-US" sz="1600" dirty="0"/>
              <a:t>“Earhart’s Western Electric model 13C transmitter </a:t>
            </a:r>
            <a:r>
              <a:rPr lang="en-US" sz="1600" dirty="0">
                <a:solidFill>
                  <a:schemeClr val="accent6">
                    <a:lumMod val="50000"/>
                  </a:schemeClr>
                </a:solidFill>
              </a:rPr>
              <a:t>had no harmonic suppression circuitry</a:t>
            </a:r>
            <a:r>
              <a:rPr lang="en-US" sz="1600" dirty="0"/>
              <a:t>, and thus generated and delivered power to the plane’s dorsal antenna at harmonics of the fundamental frequency – 3105 kHz or 6210 kHz. The antenna’s radiation efficiency at harmonic frequencies enabled signal reception at distances of thousands of miles under suitable propagation conditions. </a:t>
            </a:r>
            <a:r>
              <a:rPr lang="en-US" sz="1600" i="1" dirty="0"/>
              <a:t>Therefore, reports of Earhart signals heard on harmonic frequencies cannot be dismissed on the basis of frequency alone.”</a:t>
            </a:r>
          </a:p>
          <a:p>
            <a:pPr marL="400050" lvl="1" indent="0" eaLnBrk="1" hangingPunct="1">
              <a:defRPr/>
            </a:pPr>
            <a:endParaRPr lang="en-US" sz="800" b="0" dirty="0"/>
          </a:p>
          <a:p>
            <a:pPr marL="400050" lvl="1" indent="0" eaLnBrk="1" hangingPunct="1">
              <a:defRPr/>
            </a:pPr>
            <a:r>
              <a:rPr lang="en-US" sz="1200" b="0" dirty="0"/>
              <a:t>From Research Paper:  Catalog and Analysis of Radio Signals During The Search for Amelia Earhart in July 1937.  </a:t>
            </a:r>
          </a:p>
          <a:p>
            <a:pPr marL="400050" lvl="1" indent="0" eaLnBrk="1" hangingPunct="1">
              <a:defRPr/>
            </a:pPr>
            <a:r>
              <a:rPr lang="en-US" sz="1200" b="0" dirty="0"/>
              <a:t>By: Bob Brandenburg and Ric </a:t>
            </a:r>
            <a:r>
              <a:rPr lang="en-US" sz="1200" b="0" dirty="0" err="1"/>
              <a:t>Gillespi</a:t>
            </a:r>
            <a:r>
              <a:rPr lang="en-US" sz="1200" b="0" dirty="0"/>
              <a:t>.  Copyright © 2021 TIGHAR, Used by Permission </a:t>
            </a:r>
          </a:p>
          <a:p>
            <a:pPr marL="400050" lvl="1" indent="0" eaLnBrk="1" hangingPunct="1">
              <a:defRPr/>
            </a:pPr>
            <a:endParaRPr lang="en-US" sz="800" b="0" dirty="0"/>
          </a:p>
          <a:p>
            <a:pPr marL="0" indent="0" eaLnBrk="1" hangingPunct="1">
              <a:defRPr/>
            </a:pPr>
            <a:r>
              <a:rPr lang="en-US" sz="1600" b="0" dirty="0"/>
              <a:t>Reportedly, the antenna on Earhart’s airplane was 46 Feet and 54 Feet.  After making conversions from Meters to Feet, the optimum length should have been 39 Feet 6 Inches.  I have read articles of opposing opinions; one side saying this antenna would not work, other saying that this antenna would have been efficient enough at the frequencies being used at 3105 </a:t>
            </a:r>
            <a:r>
              <a:rPr lang="en-US" sz="1600" b="0" dirty="0" err="1"/>
              <a:t>KHz</a:t>
            </a:r>
            <a:r>
              <a:rPr lang="en-US" sz="1600" b="0" dirty="0"/>
              <a:t> and 6210 KHz.</a:t>
            </a:r>
          </a:p>
          <a:p>
            <a:pPr marL="0" indent="0" eaLnBrk="1" hangingPunct="1">
              <a:defRPr/>
            </a:pPr>
            <a:endParaRPr lang="en-US" sz="800" b="0" dirty="0"/>
          </a:p>
          <a:p>
            <a:pPr marL="0" indent="0" eaLnBrk="1" hangingPunct="1">
              <a:defRPr/>
            </a:pPr>
            <a:r>
              <a:rPr lang="en-US" sz="1600" b="0" dirty="0"/>
              <a:t>There was another transmit frequency of 500 </a:t>
            </a:r>
            <a:r>
              <a:rPr lang="en-US" sz="1600" b="0" dirty="0" err="1"/>
              <a:t>khz</a:t>
            </a:r>
            <a:r>
              <a:rPr lang="en-US" sz="1600" b="0" dirty="0"/>
              <a:t> that was available.  This frequency used morse code exclusively.  Neither Earhart nor Noonan were trained in Morse Code.</a:t>
            </a:r>
          </a:p>
          <a:p>
            <a:pPr marL="400050" lvl="1" indent="0" eaLnBrk="1" hangingPunct="1">
              <a:defRPr/>
            </a:pPr>
            <a:endParaRPr lang="en-US" sz="1400" b="0" dirty="0"/>
          </a:p>
          <a:p>
            <a:pPr marL="400050" lvl="1" indent="0" eaLnBrk="1" hangingPunct="1">
              <a:defRPr/>
            </a:pPr>
            <a:endParaRPr lang="en-US" sz="1600" b="0" dirty="0"/>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200" dirty="0"/>
              <a:t>Applying the Technical Concepts</a:t>
            </a:r>
            <a:endParaRPr lang="en-US" dirty="0"/>
          </a:p>
        </p:txBody>
      </p:sp>
      <p:sp>
        <p:nvSpPr>
          <p:cNvPr id="7171" name="Rectangle 3"/>
          <p:cNvSpPr>
            <a:spLocks noGrp="1" noChangeArrowheads="1"/>
          </p:cNvSpPr>
          <p:nvPr>
            <p:ph type="body" sz="half" idx="1"/>
          </p:nvPr>
        </p:nvSpPr>
        <p:spPr>
          <a:xfrm>
            <a:off x="228600" y="762000"/>
            <a:ext cx="8686800" cy="4648200"/>
          </a:xfrm>
        </p:spPr>
        <p:txBody>
          <a:bodyPr/>
          <a:lstStyle/>
          <a:p>
            <a:pPr marL="400050" lvl="1" indent="0" eaLnBrk="1" hangingPunct="1">
              <a:defRPr/>
            </a:pPr>
            <a:endParaRPr lang="en-US" sz="1400" b="0" dirty="0"/>
          </a:p>
          <a:p>
            <a:pPr marL="400050" lvl="1" indent="0" eaLnBrk="1" hangingPunct="1">
              <a:defRPr/>
            </a:pPr>
            <a:endParaRPr lang="en-US" sz="1600" b="0" dirty="0"/>
          </a:p>
        </p:txBody>
      </p:sp>
      <p:pic>
        <p:nvPicPr>
          <p:cNvPr id="3" name="Picture 2">
            <a:extLst>
              <a:ext uri="{FF2B5EF4-FFF2-40B4-BE49-F238E27FC236}">
                <a16:creationId xmlns:a16="http://schemas.microsoft.com/office/drawing/2014/main" id="{B97D127C-9D9B-1C39-7183-1117973BF4BB}"/>
              </a:ext>
            </a:extLst>
          </p:cNvPr>
          <p:cNvPicPr>
            <a:picLocks noChangeAspect="1"/>
          </p:cNvPicPr>
          <p:nvPr/>
        </p:nvPicPr>
        <p:blipFill>
          <a:blip r:embed="rId2"/>
          <a:stretch>
            <a:fillRect/>
          </a:stretch>
        </p:blipFill>
        <p:spPr>
          <a:xfrm>
            <a:off x="244475" y="838200"/>
            <a:ext cx="8670925" cy="4427706"/>
          </a:xfrm>
          <a:prstGeom prst="rect">
            <a:avLst/>
          </a:prstGeom>
        </p:spPr>
      </p:pic>
    </p:spTree>
    <p:extLst>
      <p:ext uri="{BB962C8B-B14F-4D97-AF65-F5344CB8AC3E}">
        <p14:creationId xmlns:p14="http://schemas.microsoft.com/office/powerpoint/2010/main" val="1736878005"/>
      </p:ext>
    </p:extLst>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200" dirty="0"/>
              <a:t>Applying the Technical Concepts</a:t>
            </a:r>
            <a:endParaRPr lang="en-US" dirty="0"/>
          </a:p>
        </p:txBody>
      </p:sp>
      <p:sp>
        <p:nvSpPr>
          <p:cNvPr id="7171" name="Rectangle 3"/>
          <p:cNvSpPr>
            <a:spLocks noGrp="1" noChangeArrowheads="1"/>
          </p:cNvSpPr>
          <p:nvPr>
            <p:ph type="body" sz="half" idx="1"/>
          </p:nvPr>
        </p:nvSpPr>
        <p:spPr>
          <a:xfrm>
            <a:off x="228600" y="762000"/>
            <a:ext cx="8686800" cy="4648200"/>
          </a:xfrm>
        </p:spPr>
        <p:txBody>
          <a:bodyPr/>
          <a:lstStyle/>
          <a:p>
            <a:pPr marL="0" indent="0" eaLnBrk="1" hangingPunct="1">
              <a:defRPr/>
            </a:pPr>
            <a:r>
              <a:rPr lang="en-US" sz="1800" dirty="0"/>
              <a:t>Propagation:</a:t>
            </a:r>
          </a:p>
          <a:p>
            <a:pPr marL="0" indent="0" eaLnBrk="1" hangingPunct="1">
              <a:defRPr/>
            </a:pPr>
            <a:endParaRPr lang="en-US" sz="800" dirty="0"/>
          </a:p>
          <a:p>
            <a:pPr marL="0" indent="0" eaLnBrk="1" hangingPunct="1">
              <a:defRPr/>
            </a:pPr>
            <a:r>
              <a:rPr lang="en-US" sz="1600" dirty="0"/>
              <a:t>Under favorable propagation conditions, it was possible for aircraft operating on the U.S. west coast at night to be heard on 3105 kHz in the central Pacific. The </a:t>
            </a:r>
            <a:r>
              <a:rPr lang="en-US" sz="1600" i="1" dirty="0"/>
              <a:t>Itasca</a:t>
            </a:r>
            <a:r>
              <a:rPr lang="en-US" sz="1600" dirty="0"/>
              <a:t> reported hearing such signals on one occasion.</a:t>
            </a:r>
          </a:p>
          <a:p>
            <a:pPr marL="0" indent="0" eaLnBrk="1" hangingPunct="1">
              <a:defRPr/>
            </a:pPr>
            <a:endParaRPr lang="en-US" sz="800" b="0" dirty="0"/>
          </a:p>
          <a:p>
            <a:pPr marL="400050" lvl="1" indent="0" eaLnBrk="1" hangingPunct="1">
              <a:defRPr/>
            </a:pPr>
            <a:r>
              <a:rPr lang="en-US" sz="1200" b="0" dirty="0"/>
              <a:t>From Research Paper:  Catalog and Analysis of Radio Signals During The Search for Amelia Earhart in July 1937.  </a:t>
            </a:r>
          </a:p>
          <a:p>
            <a:pPr marL="400050" lvl="1" indent="0" eaLnBrk="1" hangingPunct="1">
              <a:defRPr/>
            </a:pPr>
            <a:r>
              <a:rPr lang="en-US" sz="1200" b="0" dirty="0"/>
              <a:t>By: Bob Brandenburg and Ric </a:t>
            </a:r>
            <a:r>
              <a:rPr lang="en-US" sz="1200" b="0" dirty="0" err="1"/>
              <a:t>Gillespi</a:t>
            </a:r>
            <a:r>
              <a:rPr lang="en-US" sz="1200" b="0" dirty="0"/>
              <a:t>.  Copyright © 2021 TIGHAR, Used by Permission </a:t>
            </a:r>
          </a:p>
          <a:p>
            <a:pPr marL="0" indent="0" eaLnBrk="1" hangingPunct="1">
              <a:defRPr/>
            </a:pPr>
            <a:endParaRPr lang="en-US" sz="800" b="0" dirty="0"/>
          </a:p>
          <a:p>
            <a:pPr marL="0" indent="0" eaLnBrk="1" hangingPunct="1">
              <a:defRPr/>
            </a:pPr>
            <a:r>
              <a:rPr lang="en-US" sz="1600" dirty="0"/>
              <a:t>Additionally, radio propagation conditions were known to be good during this period.  1937 was </a:t>
            </a:r>
            <a:r>
              <a:rPr lang="en-US" sz="1600" i="1" dirty="0"/>
              <a:t>the peak for Solar Cycle 17.</a:t>
            </a:r>
          </a:p>
          <a:p>
            <a:pPr marL="0" indent="0" eaLnBrk="1" hangingPunct="1">
              <a:defRPr/>
            </a:pPr>
            <a:endParaRPr lang="en-US" sz="800" i="1" dirty="0"/>
          </a:p>
          <a:p>
            <a:pPr marL="0" indent="0" eaLnBrk="1" hangingPunct="1">
              <a:defRPr/>
            </a:pPr>
            <a:r>
              <a:rPr lang="en-US" sz="1600" dirty="0"/>
              <a:t>Harmonics:</a:t>
            </a:r>
          </a:p>
          <a:p>
            <a:pPr marL="0" indent="0" eaLnBrk="1" hangingPunct="1">
              <a:defRPr/>
            </a:pPr>
            <a:endParaRPr lang="en-US" sz="800" dirty="0"/>
          </a:p>
          <a:p>
            <a:pPr marL="0" indent="0" eaLnBrk="1" hangingPunct="1">
              <a:defRPr/>
            </a:pPr>
            <a:r>
              <a:rPr lang="en-US" sz="1600" dirty="0"/>
              <a:t>In reading the analyses, many of the received signals deemed “credible” were </a:t>
            </a:r>
            <a:br>
              <a:rPr lang="en-US" sz="1600" dirty="0"/>
            </a:br>
            <a:r>
              <a:rPr lang="en-US" sz="1600" dirty="0"/>
              <a:t>NOT received on 3105 and 6210 </a:t>
            </a:r>
            <a:r>
              <a:rPr lang="en-US" sz="1600" dirty="0" err="1"/>
              <a:t>KHz</a:t>
            </a:r>
            <a:r>
              <a:rPr lang="en-US" sz="1600" dirty="0"/>
              <a:t>, </a:t>
            </a:r>
            <a:r>
              <a:rPr lang="en-US" sz="1600" i="1" dirty="0"/>
              <a:t>but were received on Harmonic Frequencies, </a:t>
            </a:r>
            <a:r>
              <a:rPr lang="en-US" sz="1600" dirty="0"/>
              <a:t>some by professional operators, and other by common citizens using standard short wave broadcast receivers of the time.</a:t>
            </a:r>
          </a:p>
          <a:p>
            <a:pPr marL="400050" lvl="1" indent="0" eaLnBrk="1" hangingPunct="1">
              <a:defRPr/>
            </a:pPr>
            <a:endParaRPr lang="en-US" sz="1600" b="0" dirty="0"/>
          </a:p>
        </p:txBody>
      </p:sp>
    </p:spTree>
    <p:extLst>
      <p:ext uri="{BB962C8B-B14F-4D97-AF65-F5344CB8AC3E}">
        <p14:creationId xmlns:p14="http://schemas.microsoft.com/office/powerpoint/2010/main" val="3346847379"/>
      </p:ext>
    </p:extLst>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p:txBody>
          <a:bodyPr/>
          <a:lstStyle/>
          <a:p>
            <a:pPr eaLnBrk="1" hangingPunct="1"/>
            <a:r>
              <a:rPr lang="en-US" sz="3200" dirty="0"/>
              <a:t>Old Time Radio</a:t>
            </a:r>
          </a:p>
        </p:txBody>
      </p:sp>
      <p:sp>
        <p:nvSpPr>
          <p:cNvPr id="11267" name="Rectangle 5"/>
          <p:cNvSpPr>
            <a:spLocks noGrp="1" noChangeArrowheads="1"/>
          </p:cNvSpPr>
          <p:nvPr>
            <p:ph type="subTitle" idx="1"/>
          </p:nvPr>
        </p:nvSpPr>
        <p:spPr/>
        <p:txBody>
          <a:bodyPr/>
          <a:lstStyle/>
          <a:p>
            <a:pPr eaLnBrk="1" hangingPunct="1"/>
            <a:r>
              <a:rPr lang="en-US" dirty="0"/>
              <a:t>Radio as it Was Known and Used in 1937</a:t>
            </a:r>
          </a:p>
        </p:txBody>
      </p:sp>
    </p:spTree>
    <p:extLst>
      <p:ext uri="{BB962C8B-B14F-4D97-AF65-F5344CB8AC3E}">
        <p14:creationId xmlns:p14="http://schemas.microsoft.com/office/powerpoint/2010/main" val="1616910755"/>
      </p:ext>
    </p:extLst>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Old Time Radio</a:t>
            </a:r>
          </a:p>
        </p:txBody>
      </p:sp>
      <p:sp>
        <p:nvSpPr>
          <p:cNvPr id="10243" name="Rectangle 3"/>
          <p:cNvSpPr>
            <a:spLocks noGrp="1" noChangeArrowheads="1"/>
          </p:cNvSpPr>
          <p:nvPr>
            <p:ph type="body" sz="half" idx="1"/>
          </p:nvPr>
        </p:nvSpPr>
        <p:spPr>
          <a:xfrm>
            <a:off x="194186" y="914400"/>
            <a:ext cx="4800600" cy="4572000"/>
          </a:xfrm>
        </p:spPr>
        <p:txBody>
          <a:bodyPr/>
          <a:lstStyle/>
          <a:p>
            <a:pPr marL="0" indent="0" eaLnBrk="1" hangingPunct="1"/>
            <a:r>
              <a:rPr lang="en-US" sz="2000" dirty="0"/>
              <a:t>Timeline Leading Up to 1937:</a:t>
            </a:r>
            <a:br>
              <a:rPr lang="en-US" sz="1600" dirty="0"/>
            </a:br>
            <a:endParaRPr lang="en-US" sz="800" dirty="0"/>
          </a:p>
          <a:p>
            <a:pPr marL="400050" lvl="1" indent="0" eaLnBrk="1" hangingPunct="1"/>
            <a:r>
              <a:rPr lang="en-US" sz="1400" dirty="0"/>
              <a:t>1886: Discovery of Radio Waves</a:t>
            </a:r>
          </a:p>
          <a:p>
            <a:pPr marL="800100" lvl="2" indent="0" eaLnBrk="1" hangingPunct="1"/>
            <a:r>
              <a:rPr lang="en-US" sz="1200" dirty="0"/>
              <a:t>Physicist, Hinrich Hertz said radio had “no practical application.”</a:t>
            </a:r>
          </a:p>
          <a:p>
            <a:pPr marL="800100" lvl="2" indent="0" eaLnBrk="1" hangingPunct="1"/>
            <a:endParaRPr lang="en-US" sz="800" dirty="0"/>
          </a:p>
          <a:p>
            <a:pPr marL="400050" lvl="1" indent="0" eaLnBrk="1" hangingPunct="1"/>
            <a:r>
              <a:rPr lang="en-US" sz="1400" dirty="0"/>
              <a:t>1901: First Transatlantic Radio Message</a:t>
            </a:r>
          </a:p>
          <a:p>
            <a:pPr marL="800100" lvl="2" indent="0" eaLnBrk="1" hangingPunct="1"/>
            <a:r>
              <a:rPr lang="en-US" sz="1200" dirty="0"/>
              <a:t>Marconi, using Mores Code.</a:t>
            </a:r>
          </a:p>
          <a:p>
            <a:pPr marL="800100" lvl="2" indent="0" eaLnBrk="1" hangingPunct="1"/>
            <a:endParaRPr lang="en-US" sz="800" dirty="0"/>
          </a:p>
          <a:p>
            <a:pPr marL="400050" lvl="1" indent="0" eaLnBrk="1" hangingPunct="1"/>
            <a:r>
              <a:rPr lang="en-US" sz="1400" dirty="0"/>
              <a:t>1906: First Voice Transmission</a:t>
            </a:r>
          </a:p>
          <a:p>
            <a:pPr marL="800100" lvl="2" indent="0" eaLnBrk="1" hangingPunct="1"/>
            <a:r>
              <a:rPr lang="en-US" sz="1200" dirty="0"/>
              <a:t>Voice and Music</a:t>
            </a:r>
          </a:p>
          <a:p>
            <a:pPr marL="800100" lvl="2" indent="0" eaLnBrk="1" hangingPunct="1"/>
            <a:endParaRPr lang="en-US" sz="800" dirty="0"/>
          </a:p>
          <a:p>
            <a:pPr marL="400050" lvl="1" indent="0" eaLnBrk="1" hangingPunct="1"/>
            <a:r>
              <a:rPr lang="en-US" sz="1400" dirty="0"/>
              <a:t>1919: First Regular Radio Station (Holland)</a:t>
            </a:r>
          </a:p>
          <a:p>
            <a:pPr marL="400050" lvl="1" indent="0" eaLnBrk="1" hangingPunct="1"/>
            <a:endParaRPr lang="en-US" sz="800" dirty="0"/>
          </a:p>
          <a:p>
            <a:pPr marL="400050" lvl="1" indent="0" eaLnBrk="1" hangingPunct="1"/>
            <a:r>
              <a:rPr lang="en-US" sz="1400" dirty="0"/>
              <a:t>1920: First US Radio Station – KDKA</a:t>
            </a:r>
          </a:p>
          <a:p>
            <a:pPr marL="400050" lvl="1" indent="0" eaLnBrk="1" hangingPunct="1"/>
            <a:endParaRPr lang="en-US" sz="800" dirty="0"/>
          </a:p>
          <a:p>
            <a:pPr marL="400050" lvl="1" indent="0" eaLnBrk="1" hangingPunct="1"/>
            <a:r>
              <a:rPr lang="en-US" sz="1400" dirty="0"/>
              <a:t>1923: First Two-Way Radio Voice 	</a:t>
            </a:r>
          </a:p>
          <a:p>
            <a:pPr marL="800100" lvl="2" indent="0" eaLnBrk="1" hangingPunct="1"/>
            <a:r>
              <a:rPr lang="en-US" sz="1000" dirty="0"/>
              <a:t>Some dispute over who and when…</a:t>
            </a:r>
          </a:p>
          <a:p>
            <a:pPr marL="800100" lvl="2" indent="0" eaLnBrk="1" hangingPunct="1"/>
            <a:r>
              <a:rPr lang="en-US" sz="1000" dirty="0"/>
              <a:t> </a:t>
            </a:r>
          </a:p>
          <a:p>
            <a:pPr marL="400050" lvl="1" indent="0" eaLnBrk="1" hangingPunct="1"/>
            <a:r>
              <a:rPr lang="en-US" sz="1400" dirty="0"/>
              <a:t>1925: First Transatlantic Broadcast</a:t>
            </a:r>
          </a:p>
          <a:p>
            <a:pPr marL="400050" lvl="1" indent="0" eaLnBrk="1" hangingPunct="1"/>
            <a:endParaRPr lang="en-US" sz="1400" dirty="0"/>
          </a:p>
          <a:p>
            <a:pPr marL="400050" lvl="1" indent="0" eaLnBrk="1" hangingPunct="1"/>
            <a:endParaRPr lang="en-US" sz="1400" dirty="0"/>
          </a:p>
        </p:txBody>
      </p:sp>
      <p:pic>
        <p:nvPicPr>
          <p:cNvPr id="3" name="Picture 2">
            <a:extLst>
              <a:ext uri="{FF2B5EF4-FFF2-40B4-BE49-F238E27FC236}">
                <a16:creationId xmlns:a16="http://schemas.microsoft.com/office/drawing/2014/main" id="{52CA08F9-8F7A-1DC2-0456-2C841D92B2A0}"/>
              </a:ext>
            </a:extLst>
          </p:cNvPr>
          <p:cNvPicPr>
            <a:picLocks noChangeAspect="1"/>
          </p:cNvPicPr>
          <p:nvPr/>
        </p:nvPicPr>
        <p:blipFill>
          <a:blip r:embed="rId2"/>
          <a:stretch>
            <a:fillRect/>
          </a:stretch>
        </p:blipFill>
        <p:spPr>
          <a:xfrm>
            <a:off x="5181602" y="1295400"/>
            <a:ext cx="3495673" cy="3115848"/>
          </a:xfrm>
          <a:prstGeom prst="rect">
            <a:avLst/>
          </a:prstGeom>
        </p:spPr>
      </p:pic>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200" dirty="0"/>
              <a:t>Applying the Technical Concepts</a:t>
            </a:r>
            <a:endParaRPr lang="en-US" dirty="0"/>
          </a:p>
        </p:txBody>
      </p:sp>
      <p:sp>
        <p:nvSpPr>
          <p:cNvPr id="10243" name="Rectangle 3"/>
          <p:cNvSpPr>
            <a:spLocks noGrp="1" noChangeArrowheads="1"/>
          </p:cNvSpPr>
          <p:nvPr>
            <p:ph type="body" sz="half" idx="1"/>
          </p:nvPr>
        </p:nvSpPr>
        <p:spPr>
          <a:xfrm>
            <a:off x="194186" y="685800"/>
            <a:ext cx="4800600" cy="4648200"/>
          </a:xfrm>
        </p:spPr>
        <p:txBody>
          <a:bodyPr/>
          <a:lstStyle/>
          <a:p>
            <a:pPr marL="0" indent="0" eaLnBrk="1" hangingPunct="1"/>
            <a:r>
              <a:rPr lang="en-US" sz="2000" dirty="0"/>
              <a:t>A note about standard broadcast receivers of the period around 1937:</a:t>
            </a:r>
            <a:br>
              <a:rPr lang="en-US" sz="1600" dirty="0"/>
            </a:br>
            <a:endParaRPr lang="en-US" sz="800" dirty="0"/>
          </a:p>
          <a:p>
            <a:pPr marL="400050" lvl="1" indent="0" eaLnBrk="1" hangingPunct="1"/>
            <a:r>
              <a:rPr lang="en-US" sz="1400" dirty="0"/>
              <a:t>Depicted at right is a standard Zenith Model </a:t>
            </a:r>
          </a:p>
          <a:p>
            <a:pPr marL="400050" lvl="1" indent="0" eaLnBrk="1" hangingPunct="1"/>
            <a:r>
              <a:rPr lang="en-US" sz="1400" dirty="0"/>
              <a:t>5-S-218, introduced in 1937.  I own a restored radio of this model, as it was the same as what I fondly remember my Grandparents had in their home, while I was growing up.  It has 3 bands. One standard US AM Broadcast, and Two AM Shortwave Broadcast Bands. </a:t>
            </a:r>
          </a:p>
          <a:p>
            <a:pPr marL="400050" lvl="1" indent="0" eaLnBrk="1" hangingPunct="1"/>
            <a:endParaRPr lang="en-US" sz="800" dirty="0"/>
          </a:p>
          <a:p>
            <a:pPr marL="400050" lvl="1" indent="0" eaLnBrk="1" hangingPunct="1"/>
            <a:r>
              <a:rPr lang="en-US" sz="1400" dirty="0"/>
              <a:t>The next slide depicts a dial face for a Zenith Radio from the period, showing the shortwave tuning positions on the dial.  Common users who intercepted suspected Earhart signals were not looking for Earhart per se, they were simply tuning around for a favorite broadcast and stumbled across the signal.</a:t>
            </a:r>
          </a:p>
        </p:txBody>
      </p:sp>
      <p:pic>
        <p:nvPicPr>
          <p:cNvPr id="3" name="Picture 2">
            <a:extLst>
              <a:ext uri="{FF2B5EF4-FFF2-40B4-BE49-F238E27FC236}">
                <a16:creationId xmlns:a16="http://schemas.microsoft.com/office/drawing/2014/main" id="{52CA08F9-8F7A-1DC2-0456-2C841D92B2A0}"/>
              </a:ext>
            </a:extLst>
          </p:cNvPr>
          <p:cNvPicPr>
            <a:picLocks noChangeAspect="1"/>
          </p:cNvPicPr>
          <p:nvPr/>
        </p:nvPicPr>
        <p:blipFill>
          <a:blip r:embed="rId2"/>
          <a:stretch>
            <a:fillRect/>
          </a:stretch>
        </p:blipFill>
        <p:spPr>
          <a:xfrm>
            <a:off x="5181602" y="1295400"/>
            <a:ext cx="3495673" cy="3115848"/>
          </a:xfrm>
          <a:prstGeom prst="rect">
            <a:avLst/>
          </a:prstGeom>
        </p:spPr>
      </p:pic>
    </p:spTree>
    <p:extLst>
      <p:ext uri="{BB962C8B-B14F-4D97-AF65-F5344CB8AC3E}">
        <p14:creationId xmlns:p14="http://schemas.microsoft.com/office/powerpoint/2010/main" val="43638068"/>
      </p:ext>
    </p:extLst>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200" dirty="0"/>
              <a:t>Applying the Technical Concepts</a:t>
            </a:r>
            <a:endParaRPr lang="en-US" dirty="0"/>
          </a:p>
        </p:txBody>
      </p:sp>
      <p:pic>
        <p:nvPicPr>
          <p:cNvPr id="2" name="Picture 1">
            <a:extLst>
              <a:ext uri="{FF2B5EF4-FFF2-40B4-BE49-F238E27FC236}">
                <a16:creationId xmlns:a16="http://schemas.microsoft.com/office/drawing/2014/main" id="{35D5F3ED-E5A0-2EA1-9F50-12C666FC1CFA}"/>
              </a:ext>
            </a:extLst>
          </p:cNvPr>
          <p:cNvPicPr>
            <a:picLocks noChangeAspect="1"/>
          </p:cNvPicPr>
          <p:nvPr/>
        </p:nvPicPr>
        <p:blipFill>
          <a:blip r:embed="rId2"/>
          <a:stretch>
            <a:fillRect/>
          </a:stretch>
        </p:blipFill>
        <p:spPr>
          <a:xfrm>
            <a:off x="2171700" y="632346"/>
            <a:ext cx="4800600" cy="4800600"/>
          </a:xfrm>
          <a:prstGeom prst="rect">
            <a:avLst/>
          </a:prstGeom>
        </p:spPr>
      </p:pic>
    </p:spTree>
    <p:extLst>
      <p:ext uri="{BB962C8B-B14F-4D97-AF65-F5344CB8AC3E}">
        <p14:creationId xmlns:p14="http://schemas.microsoft.com/office/powerpoint/2010/main" val="2992753134"/>
      </p:ext>
    </p:extLst>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A96D6E-AA29-CF93-9732-159A314845A5}"/>
              </a:ext>
            </a:extLst>
          </p:cNvPr>
          <p:cNvPicPr>
            <a:picLocks noChangeAspect="1"/>
          </p:cNvPicPr>
          <p:nvPr/>
        </p:nvPicPr>
        <p:blipFill>
          <a:blip r:embed="rId2"/>
          <a:stretch>
            <a:fillRect/>
          </a:stretch>
        </p:blipFill>
        <p:spPr>
          <a:xfrm>
            <a:off x="2563761" y="31955"/>
            <a:ext cx="6553200" cy="6553200"/>
          </a:xfrm>
          <a:prstGeom prst="rect">
            <a:avLst/>
          </a:prstGeom>
        </p:spPr>
      </p:pic>
    </p:spTree>
    <p:extLst>
      <p:ext uri="{BB962C8B-B14F-4D97-AF65-F5344CB8AC3E}">
        <p14:creationId xmlns:p14="http://schemas.microsoft.com/office/powerpoint/2010/main" val="2856713366"/>
      </p:ext>
    </p:extLst>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Old Time Radio</a:t>
            </a:r>
          </a:p>
        </p:txBody>
      </p:sp>
      <p:sp>
        <p:nvSpPr>
          <p:cNvPr id="10243" name="Rectangle 3"/>
          <p:cNvSpPr>
            <a:spLocks noGrp="1" noChangeArrowheads="1"/>
          </p:cNvSpPr>
          <p:nvPr>
            <p:ph type="body" sz="half" idx="1"/>
          </p:nvPr>
        </p:nvSpPr>
        <p:spPr>
          <a:xfrm>
            <a:off x="194186" y="685800"/>
            <a:ext cx="4800600" cy="4648200"/>
          </a:xfrm>
        </p:spPr>
        <p:txBody>
          <a:bodyPr/>
          <a:lstStyle/>
          <a:p>
            <a:pPr marL="0" indent="0" eaLnBrk="1" hangingPunct="1"/>
            <a:endParaRPr lang="en-US" sz="2000" dirty="0"/>
          </a:p>
          <a:p>
            <a:pPr marL="0" indent="0" eaLnBrk="1" hangingPunct="1"/>
            <a:r>
              <a:rPr lang="en-US" sz="2000" dirty="0"/>
              <a:t>This is important:</a:t>
            </a:r>
          </a:p>
          <a:p>
            <a:pPr marL="400050" lvl="1" indent="0" eaLnBrk="1" hangingPunct="1"/>
            <a:br>
              <a:rPr lang="en-US" sz="1200" dirty="0"/>
            </a:br>
            <a:r>
              <a:rPr lang="en-US" sz="1800" dirty="0"/>
              <a:t>1912: While they knew radio existed above medium wave, that area of the spectrum was considered commercially useless.  Amateur radio was relegated to the 200 Meter Band, and the limited range of 25 miles.  This regulation continued until 1924 when Amateurs are granted access </a:t>
            </a:r>
            <a:r>
              <a:rPr lang="en-US" sz="1800" dirty="0">
                <a:latin typeface="+mj-lt"/>
              </a:rPr>
              <a:t>to </a:t>
            </a:r>
            <a:r>
              <a:rPr lang="en-US" sz="1800" i="0" u="none" strike="noStrike" baseline="0" dirty="0">
                <a:latin typeface="+mj-lt"/>
              </a:rPr>
              <a:t>80, 40, 20, and 5 meters.</a:t>
            </a:r>
            <a:endParaRPr lang="en-US" sz="1800" dirty="0">
              <a:latin typeface="+mj-lt"/>
            </a:endParaRPr>
          </a:p>
          <a:p>
            <a:pPr marL="400050" lvl="1" indent="0" eaLnBrk="1" hangingPunct="1"/>
            <a:endParaRPr lang="en-US" sz="1800" dirty="0"/>
          </a:p>
        </p:txBody>
      </p:sp>
      <p:pic>
        <p:nvPicPr>
          <p:cNvPr id="4" name="Picture 3">
            <a:extLst>
              <a:ext uri="{FF2B5EF4-FFF2-40B4-BE49-F238E27FC236}">
                <a16:creationId xmlns:a16="http://schemas.microsoft.com/office/drawing/2014/main" id="{CD3A77A4-6AD9-79AA-71B7-037D008B8214}"/>
              </a:ext>
            </a:extLst>
          </p:cNvPr>
          <p:cNvPicPr>
            <a:picLocks noChangeAspect="1"/>
          </p:cNvPicPr>
          <p:nvPr/>
        </p:nvPicPr>
        <p:blipFill>
          <a:blip r:embed="rId2"/>
          <a:stretch>
            <a:fillRect/>
          </a:stretch>
        </p:blipFill>
        <p:spPr>
          <a:xfrm>
            <a:off x="5334000" y="1409700"/>
            <a:ext cx="3200400" cy="2400300"/>
          </a:xfrm>
          <a:prstGeom prst="rect">
            <a:avLst/>
          </a:prstGeom>
        </p:spPr>
      </p:pic>
    </p:spTree>
    <p:extLst>
      <p:ext uri="{BB962C8B-B14F-4D97-AF65-F5344CB8AC3E}">
        <p14:creationId xmlns:p14="http://schemas.microsoft.com/office/powerpoint/2010/main" val="633722356"/>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2000" dirty="0"/>
              <a:t>Ham 420-Overview of Amateur Radio and Radio Propagation</a:t>
            </a:r>
          </a:p>
        </p:txBody>
      </p:sp>
      <p:sp>
        <p:nvSpPr>
          <p:cNvPr id="6147" name="Rectangle 3"/>
          <p:cNvSpPr>
            <a:spLocks noGrp="1" noChangeArrowheads="1"/>
          </p:cNvSpPr>
          <p:nvPr>
            <p:ph type="body" sz="half" idx="1"/>
          </p:nvPr>
        </p:nvSpPr>
        <p:spPr>
          <a:xfrm>
            <a:off x="228600" y="762000"/>
            <a:ext cx="8686800" cy="4648200"/>
          </a:xfrm>
        </p:spPr>
        <p:txBody>
          <a:bodyPr/>
          <a:lstStyle/>
          <a:p>
            <a:pPr marL="0" indent="0" eaLnBrk="1" hangingPunct="1"/>
            <a:endParaRPr lang="en-US" sz="800" dirty="0"/>
          </a:p>
          <a:p>
            <a:pPr marL="0" indent="0" eaLnBrk="1" hangingPunct="1"/>
            <a:r>
              <a:rPr lang="en-US" sz="2000" dirty="0"/>
              <a:t>About This Presentation: </a:t>
            </a:r>
          </a:p>
          <a:p>
            <a:pPr marL="0" indent="0" eaLnBrk="1" hangingPunct="1"/>
            <a:endParaRPr lang="en-US" sz="800" b="0" dirty="0"/>
          </a:p>
          <a:p>
            <a:pPr marL="0" indent="0" eaLnBrk="1" hangingPunct="1"/>
            <a:r>
              <a:rPr lang="en-US" sz="2000" dirty="0"/>
              <a:t>The disappearance of Amelia Earhart has been a mystery for the better part of a century.  </a:t>
            </a:r>
            <a:r>
              <a:rPr lang="en-US" sz="2000" b="0" dirty="0"/>
              <a:t>Part of the research which has been conducted has centered on the role played by the use of radio, and whether or not any of the transmissions heard during that time were actual distress calls made by Amelia Earhart herself.</a:t>
            </a:r>
          </a:p>
          <a:p>
            <a:pPr marL="0" indent="0" eaLnBrk="1" hangingPunct="1"/>
            <a:endParaRPr lang="en-US" sz="800" b="0" dirty="0"/>
          </a:p>
          <a:p>
            <a:pPr marL="0" indent="0" eaLnBrk="1" hangingPunct="1"/>
            <a:r>
              <a:rPr lang="en-US" sz="2000" b="0" dirty="0"/>
              <a:t>There is a significant amount of information which can be found online on this topic.  It is not the intent of this presentation to repeat what has already been written.  It is our intent to provide an overview of radio, radio propagation, and technology so that a person looking at the evidence might have a better understanding of how possibly Earhart and or Noonan might have been heard.</a:t>
            </a:r>
          </a:p>
        </p:txBody>
      </p:sp>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p:txBody>
          <a:bodyPr/>
          <a:lstStyle/>
          <a:p>
            <a:pPr eaLnBrk="1" hangingPunct="1"/>
            <a:r>
              <a:rPr lang="en-US" sz="3200" dirty="0"/>
              <a:t>A Very Interesting Conclusion.</a:t>
            </a:r>
          </a:p>
        </p:txBody>
      </p:sp>
    </p:spTree>
    <p:extLst>
      <p:ext uri="{BB962C8B-B14F-4D97-AF65-F5344CB8AC3E}">
        <p14:creationId xmlns:p14="http://schemas.microsoft.com/office/powerpoint/2010/main" val="1210862545"/>
      </p:ext>
    </p:extLst>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200" dirty="0"/>
              <a:t>One Very Interesting Conclusion</a:t>
            </a:r>
            <a:endParaRPr lang="en-US" dirty="0"/>
          </a:p>
        </p:txBody>
      </p:sp>
      <p:sp>
        <p:nvSpPr>
          <p:cNvPr id="7171" name="Rectangle 3"/>
          <p:cNvSpPr>
            <a:spLocks noGrp="1" noChangeArrowheads="1"/>
          </p:cNvSpPr>
          <p:nvPr>
            <p:ph type="body" sz="half" idx="1"/>
          </p:nvPr>
        </p:nvSpPr>
        <p:spPr>
          <a:xfrm>
            <a:off x="228600" y="762000"/>
            <a:ext cx="3962400" cy="4648200"/>
          </a:xfrm>
        </p:spPr>
        <p:txBody>
          <a:bodyPr/>
          <a:lstStyle/>
          <a:p>
            <a:pPr marL="0" indent="0" eaLnBrk="1" hangingPunct="1">
              <a:defRPr/>
            </a:pPr>
            <a:r>
              <a:rPr lang="en-US" sz="2000" dirty="0"/>
              <a:t>Go Figure!</a:t>
            </a:r>
          </a:p>
          <a:p>
            <a:pPr marL="400050" lvl="1" indent="0" eaLnBrk="1" hangingPunct="1">
              <a:defRPr/>
            </a:pPr>
            <a:r>
              <a:rPr lang="en-US" sz="1600" dirty="0"/>
              <a:t>Through all our research, we were surprised not by what we found, but by what we did not find…</a:t>
            </a:r>
          </a:p>
          <a:p>
            <a:pPr marL="400050" lvl="1" indent="0" eaLnBrk="1" hangingPunct="1">
              <a:defRPr/>
            </a:pPr>
            <a:endParaRPr lang="en-US" sz="800" dirty="0"/>
          </a:p>
          <a:p>
            <a:pPr marL="400050" lvl="1" indent="0" eaLnBrk="1" hangingPunct="1">
              <a:defRPr/>
            </a:pPr>
            <a:r>
              <a:rPr lang="en-US" sz="1600" dirty="0"/>
              <a:t>Amateur Radio Operators did not play a part, nor did we find any evidence that Amateur Radio Operators received or intercepted any suspected Earhart radio messages!</a:t>
            </a:r>
          </a:p>
          <a:p>
            <a:pPr marL="400050" lvl="1" indent="0" eaLnBrk="1" hangingPunct="1">
              <a:defRPr/>
            </a:pPr>
            <a:endParaRPr lang="en-US" sz="800" dirty="0"/>
          </a:p>
          <a:p>
            <a:pPr marL="400050" lvl="1" indent="0" eaLnBrk="1" hangingPunct="1">
              <a:defRPr/>
            </a:pPr>
            <a:r>
              <a:rPr lang="en-US" sz="1600" i="1" dirty="0"/>
              <a:t>All messages received were by professional, corporate, airline, shipping, military, or common folks with their home radios.</a:t>
            </a:r>
          </a:p>
        </p:txBody>
      </p:sp>
      <p:pic>
        <p:nvPicPr>
          <p:cNvPr id="5" name="Picture 4">
            <a:extLst>
              <a:ext uri="{FF2B5EF4-FFF2-40B4-BE49-F238E27FC236}">
                <a16:creationId xmlns:a16="http://schemas.microsoft.com/office/drawing/2014/main" id="{943A5242-38D1-27FC-5A96-9D78F8A76C11}"/>
              </a:ext>
            </a:extLst>
          </p:cNvPr>
          <p:cNvPicPr>
            <a:picLocks noChangeAspect="1"/>
          </p:cNvPicPr>
          <p:nvPr/>
        </p:nvPicPr>
        <p:blipFill>
          <a:blip r:embed="rId2"/>
          <a:stretch>
            <a:fillRect/>
          </a:stretch>
        </p:blipFill>
        <p:spPr>
          <a:xfrm>
            <a:off x="4437373" y="1447800"/>
            <a:ext cx="4463279" cy="2590800"/>
          </a:xfrm>
          <a:prstGeom prst="rect">
            <a:avLst/>
          </a:prstGeom>
        </p:spPr>
      </p:pic>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F6E649-A3AD-2960-630B-A671A61537A8}"/>
              </a:ext>
            </a:extLst>
          </p:cNvPr>
          <p:cNvSpPr txBox="1"/>
          <p:nvPr/>
        </p:nvSpPr>
        <p:spPr>
          <a:xfrm>
            <a:off x="457200" y="1012166"/>
            <a:ext cx="8382000" cy="4185761"/>
          </a:xfrm>
          <a:prstGeom prst="rect">
            <a:avLst/>
          </a:prstGeom>
          <a:noFill/>
        </p:spPr>
        <p:txBody>
          <a:bodyPr wrap="square" rtlCol="0">
            <a:spAutoFit/>
          </a:bodyPr>
          <a:lstStyle/>
          <a:p>
            <a:pPr algn="ctr"/>
            <a:r>
              <a:rPr lang="en-US" b="1" dirty="0"/>
              <a:t>Could radio have rescued Amelia Earhart and Mr. Noonan?</a:t>
            </a:r>
          </a:p>
          <a:p>
            <a:endParaRPr lang="en-US" sz="800" dirty="0"/>
          </a:p>
          <a:p>
            <a:r>
              <a:rPr lang="en-US" b="1" dirty="0"/>
              <a:t>In our opinion its very possible </a:t>
            </a:r>
            <a:r>
              <a:rPr lang="en-US" b="1" i="1" dirty="0"/>
              <a:t>EXCEPT</a:t>
            </a:r>
            <a:r>
              <a:rPr lang="en-US" b="1" dirty="0"/>
              <a:t>:</a:t>
            </a:r>
          </a:p>
          <a:p>
            <a:endParaRPr lang="en-US" sz="800" dirty="0"/>
          </a:p>
          <a:p>
            <a:pPr lvl="1"/>
            <a:r>
              <a:rPr lang="en-US" dirty="0"/>
              <a:t>Their equipment worked at 500khz, 3105khz &amp; 6210khz.</a:t>
            </a:r>
          </a:p>
          <a:p>
            <a:pPr lvl="1"/>
            <a:r>
              <a:rPr lang="en-US" dirty="0"/>
              <a:t>These are the amateur licensed frequencies in 1937.  Do you see a problem?</a:t>
            </a:r>
          </a:p>
          <a:p>
            <a:endParaRPr lang="en-US" sz="800" dirty="0"/>
          </a:p>
          <a:p>
            <a:pPr lvl="2"/>
            <a:r>
              <a:rPr lang="en-US" b="1" dirty="0"/>
              <a:t>Earhart 500 </a:t>
            </a:r>
            <a:r>
              <a:rPr lang="en-US" b="1" dirty="0" err="1"/>
              <a:t>khz</a:t>
            </a:r>
            <a:r>
              <a:rPr lang="en-US" b="1" dirty="0"/>
              <a:t> </a:t>
            </a:r>
          </a:p>
          <a:p>
            <a:pPr lvl="2"/>
            <a:r>
              <a:rPr lang="en-US" i="1" dirty="0"/>
              <a:t>MORSE CODE ONLY </a:t>
            </a:r>
            <a:r>
              <a:rPr lang="en-US" dirty="0"/>
              <a:t>Ship to shore Emergency World Wide</a:t>
            </a:r>
          </a:p>
          <a:p>
            <a:pPr lvl="2"/>
            <a:endParaRPr lang="en-US" sz="800" dirty="0"/>
          </a:p>
          <a:p>
            <a:pPr lvl="2"/>
            <a:r>
              <a:rPr lang="en-US" b="1" dirty="0"/>
              <a:t>Earhart 3105 </a:t>
            </a:r>
            <a:r>
              <a:rPr lang="en-US" b="1" dirty="0" err="1"/>
              <a:t>khz</a:t>
            </a:r>
            <a:endParaRPr lang="en-US" b="1" dirty="0"/>
          </a:p>
          <a:p>
            <a:pPr lvl="2"/>
            <a:r>
              <a:rPr lang="en-US" dirty="0"/>
              <a:t>Amateur B Band   3500 </a:t>
            </a:r>
            <a:r>
              <a:rPr lang="en-US" dirty="0" err="1"/>
              <a:t>khz</a:t>
            </a:r>
            <a:r>
              <a:rPr lang="en-US" dirty="0"/>
              <a:t> to 4000 </a:t>
            </a:r>
            <a:r>
              <a:rPr lang="en-US" dirty="0" err="1"/>
              <a:t>khz</a:t>
            </a:r>
            <a:endParaRPr lang="en-US" dirty="0"/>
          </a:p>
          <a:p>
            <a:pPr lvl="2"/>
            <a:endParaRPr lang="en-US" sz="800" dirty="0"/>
          </a:p>
          <a:p>
            <a:pPr lvl="2"/>
            <a:r>
              <a:rPr lang="en-US" b="1" dirty="0"/>
              <a:t>Earhart 6210 </a:t>
            </a:r>
            <a:r>
              <a:rPr lang="en-US" b="1" dirty="0" err="1"/>
              <a:t>khz</a:t>
            </a:r>
            <a:r>
              <a:rPr lang="en-US" b="1" dirty="0"/>
              <a:t> </a:t>
            </a:r>
          </a:p>
          <a:p>
            <a:pPr lvl="2"/>
            <a:r>
              <a:rPr lang="en-US" dirty="0"/>
              <a:t>Amateur C Band   7000 </a:t>
            </a:r>
            <a:r>
              <a:rPr lang="en-US" dirty="0" err="1"/>
              <a:t>khz</a:t>
            </a:r>
            <a:r>
              <a:rPr lang="en-US" dirty="0"/>
              <a:t> to 7300 </a:t>
            </a:r>
            <a:r>
              <a:rPr lang="en-US" dirty="0" err="1"/>
              <a:t>khz</a:t>
            </a:r>
            <a:endParaRPr lang="en-US" dirty="0"/>
          </a:p>
          <a:p>
            <a:endParaRPr lang="en-US" dirty="0"/>
          </a:p>
        </p:txBody>
      </p:sp>
    </p:spTree>
    <p:extLst>
      <p:ext uri="{BB962C8B-B14F-4D97-AF65-F5344CB8AC3E}">
        <p14:creationId xmlns:p14="http://schemas.microsoft.com/office/powerpoint/2010/main" val="459990624"/>
      </p:ext>
    </p:extLst>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a:t>Just Our Opinion…</a:t>
            </a:r>
          </a:p>
        </p:txBody>
      </p:sp>
      <p:sp>
        <p:nvSpPr>
          <p:cNvPr id="38915" name="Rectangle 3"/>
          <p:cNvSpPr>
            <a:spLocks noGrp="1" noChangeArrowheads="1"/>
          </p:cNvSpPr>
          <p:nvPr>
            <p:ph type="body" sz="half" idx="1"/>
          </p:nvPr>
        </p:nvSpPr>
        <p:spPr>
          <a:xfrm>
            <a:off x="228600" y="990600"/>
            <a:ext cx="4953000" cy="4114800"/>
          </a:xfrm>
        </p:spPr>
        <p:txBody>
          <a:bodyPr/>
          <a:lstStyle/>
          <a:p>
            <a:pPr marL="0" indent="0" eaLnBrk="1" hangingPunct="1"/>
            <a:r>
              <a:rPr lang="en-US" sz="2000" i="1" dirty="0"/>
              <a:t>Provided they survived the landing</a:t>
            </a:r>
            <a:r>
              <a:rPr lang="en-US" sz="2000" dirty="0"/>
              <a:t>, it is </a:t>
            </a:r>
            <a:r>
              <a:rPr lang="en-US" sz="2000" i="1" dirty="0"/>
              <a:t>possible</a:t>
            </a:r>
            <a:r>
              <a:rPr lang="en-US" sz="2000" dirty="0"/>
              <a:t> that radio distress signals from Amelia Earhart were received?</a:t>
            </a:r>
          </a:p>
          <a:p>
            <a:pPr marL="0" indent="0" eaLnBrk="1" hangingPunct="1"/>
            <a:endParaRPr lang="en-US" sz="800" dirty="0"/>
          </a:p>
          <a:p>
            <a:pPr marL="400050" lvl="1" indent="0" eaLnBrk="1" hangingPunct="1"/>
            <a:endParaRPr lang="en-US" sz="800" dirty="0"/>
          </a:p>
          <a:p>
            <a:pPr marL="0" indent="0" eaLnBrk="1" hangingPunct="1"/>
            <a:r>
              <a:rPr lang="en-US" sz="2000" dirty="0"/>
              <a:t>It is </a:t>
            </a:r>
            <a:r>
              <a:rPr lang="en-US" sz="2000" i="1" dirty="0"/>
              <a:t>possible</a:t>
            </a:r>
            <a:r>
              <a:rPr lang="en-US" sz="2000" dirty="0"/>
              <a:t> that ordinary folk in the continental US may have received radio distress signals from Amelia Earhart on their home radio sets?</a:t>
            </a:r>
          </a:p>
          <a:p>
            <a:pPr marL="0" indent="0" eaLnBrk="1" hangingPunct="1"/>
            <a:endParaRPr lang="en-US" sz="800" dirty="0"/>
          </a:p>
        </p:txBody>
      </p:sp>
      <p:pic>
        <p:nvPicPr>
          <p:cNvPr id="38918" name="Picture 6"/>
          <p:cNvPicPr>
            <a:picLocks noChangeAspect="1" noChangeArrowheads="1"/>
          </p:cNvPicPr>
          <p:nvPr/>
        </p:nvPicPr>
        <p:blipFill>
          <a:blip r:embed="rId2" cstate="print"/>
          <a:srcRect/>
          <a:stretch>
            <a:fillRect/>
          </a:stretch>
        </p:blipFill>
        <p:spPr bwMode="auto">
          <a:xfrm>
            <a:off x="5715000" y="1170653"/>
            <a:ext cx="2895600" cy="3934747"/>
          </a:xfrm>
          <a:prstGeom prst="rect">
            <a:avLst/>
          </a:prstGeom>
          <a:noFill/>
          <a:ln w="9525">
            <a:noFill/>
            <a:miter lim="800000"/>
            <a:headEnd/>
            <a:tailEnd/>
          </a:ln>
        </p:spPr>
      </p:pic>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a:t>Just Our Opinion…</a:t>
            </a:r>
          </a:p>
        </p:txBody>
      </p:sp>
      <p:sp>
        <p:nvSpPr>
          <p:cNvPr id="38915" name="Rectangle 3"/>
          <p:cNvSpPr>
            <a:spLocks noGrp="1" noChangeArrowheads="1"/>
          </p:cNvSpPr>
          <p:nvPr>
            <p:ph type="body" sz="half" idx="1"/>
          </p:nvPr>
        </p:nvSpPr>
        <p:spPr>
          <a:xfrm>
            <a:off x="228600" y="762000"/>
            <a:ext cx="4953000" cy="4648200"/>
          </a:xfrm>
        </p:spPr>
        <p:txBody>
          <a:bodyPr/>
          <a:lstStyle/>
          <a:p>
            <a:pPr marL="0" indent="0" eaLnBrk="1" hangingPunct="1"/>
            <a:r>
              <a:rPr lang="en-US" sz="2000" dirty="0"/>
              <a:t>There is a </a:t>
            </a:r>
            <a:r>
              <a:rPr lang="en-US" sz="2000" i="1" dirty="0"/>
              <a:t>Ton</a:t>
            </a:r>
            <a:r>
              <a:rPr lang="en-US" sz="2000" dirty="0"/>
              <a:t> of information which can be found online regarding the topic of possible radio distress message which may have been sent by Amelia Earhart.  I strongly urge you to read: </a:t>
            </a:r>
          </a:p>
          <a:p>
            <a:pPr marL="0" indent="0" eaLnBrk="1" hangingPunct="1"/>
            <a:r>
              <a:rPr lang="en-US" sz="2000" i="1" dirty="0"/>
              <a:t>Catalog and Analysis of Radio Signals During The Search for Amelia Earhart in July 1937</a:t>
            </a:r>
          </a:p>
          <a:p>
            <a:pPr marL="0" indent="0" eaLnBrk="1" hangingPunct="1"/>
            <a:r>
              <a:rPr lang="en-US" sz="1600" dirty="0">
                <a:solidFill>
                  <a:srgbClr val="7030A0"/>
                </a:solidFill>
              </a:rPr>
              <a:t>This can be found at https://tighar.org</a:t>
            </a:r>
            <a:r>
              <a:rPr lang="en-US" sz="2000" dirty="0">
                <a:solidFill>
                  <a:srgbClr val="7030A0"/>
                </a:solidFill>
              </a:rPr>
              <a:t> </a:t>
            </a:r>
          </a:p>
          <a:p>
            <a:pPr marL="0" indent="0" eaLnBrk="1" hangingPunct="1"/>
            <a:r>
              <a:rPr lang="en-US" sz="2000" dirty="0"/>
              <a:t>In this research paper they have done in depth, detailed analyses, including the evaluation of reported messages received.</a:t>
            </a:r>
            <a:endParaRPr lang="en-US" sz="1600" dirty="0"/>
          </a:p>
        </p:txBody>
      </p:sp>
      <p:pic>
        <p:nvPicPr>
          <p:cNvPr id="38918" name="Picture 6"/>
          <p:cNvPicPr>
            <a:picLocks noChangeAspect="1" noChangeArrowheads="1"/>
          </p:cNvPicPr>
          <p:nvPr/>
        </p:nvPicPr>
        <p:blipFill>
          <a:blip r:embed="rId2" cstate="print"/>
          <a:srcRect/>
          <a:stretch>
            <a:fillRect/>
          </a:stretch>
        </p:blipFill>
        <p:spPr bwMode="auto">
          <a:xfrm>
            <a:off x="5410200" y="1094453"/>
            <a:ext cx="2895600" cy="3934747"/>
          </a:xfrm>
          <a:prstGeom prst="rect">
            <a:avLst/>
          </a:prstGeom>
          <a:noFill/>
          <a:ln w="9525">
            <a:noFill/>
            <a:miter lim="800000"/>
            <a:headEnd/>
            <a:tailEnd/>
          </a:ln>
        </p:spPr>
      </p:pic>
    </p:spTree>
    <p:extLst>
      <p:ext uri="{BB962C8B-B14F-4D97-AF65-F5344CB8AC3E}">
        <p14:creationId xmlns:p14="http://schemas.microsoft.com/office/powerpoint/2010/main" val="3346340928"/>
      </p:ext>
    </p:extLst>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ctrTitle"/>
          </p:nvPr>
        </p:nvSpPr>
        <p:spPr/>
        <p:txBody>
          <a:bodyPr/>
          <a:lstStyle/>
          <a:p>
            <a:pPr eaLnBrk="1" hangingPunct="1"/>
            <a:r>
              <a:rPr lang="en-US" sz="4800"/>
              <a:t>Q &amp; A</a:t>
            </a:r>
          </a:p>
        </p:txBody>
      </p:sp>
      <p:sp>
        <p:nvSpPr>
          <p:cNvPr id="54275" name="Rectangle 5"/>
          <p:cNvSpPr>
            <a:spLocks noGrp="1" noChangeArrowheads="1"/>
          </p:cNvSpPr>
          <p:nvPr>
            <p:ph type="subTitle" idx="1"/>
          </p:nvPr>
        </p:nvSpPr>
        <p:spPr/>
        <p:txBody>
          <a:bodyPr/>
          <a:lstStyle/>
          <a:p>
            <a:pPr eaLnBrk="1" hangingPunct="1"/>
            <a:r>
              <a:rPr lang="en-US"/>
              <a:t>Do You Have Any Questions?</a:t>
            </a:r>
          </a:p>
        </p:txBody>
      </p:sp>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ctrTitle"/>
          </p:nvPr>
        </p:nvSpPr>
        <p:spPr/>
        <p:txBody>
          <a:bodyPr/>
          <a:lstStyle/>
          <a:p>
            <a:pPr eaLnBrk="1" hangingPunct="1"/>
            <a:r>
              <a:rPr lang="en-US" sz="4800"/>
              <a:t>Thank You!</a:t>
            </a:r>
          </a:p>
        </p:txBody>
      </p:sp>
      <p:sp>
        <p:nvSpPr>
          <p:cNvPr id="55299" name="Rectangle 5"/>
          <p:cNvSpPr>
            <a:spLocks noGrp="1" noChangeArrowheads="1"/>
          </p:cNvSpPr>
          <p:nvPr>
            <p:ph type="subTitle" idx="1"/>
          </p:nvPr>
        </p:nvSpPr>
        <p:spPr/>
        <p:txBody>
          <a:bodyPr/>
          <a:lstStyle/>
          <a:p>
            <a:pPr eaLnBrk="1" hangingPunct="1"/>
            <a:r>
              <a:rPr lang="en-US"/>
              <a:t>The Mo-Kan Regional Council of</a:t>
            </a:r>
          </a:p>
          <a:p>
            <a:pPr eaLnBrk="1" hangingPunct="1"/>
            <a:r>
              <a:rPr lang="en-US"/>
              <a:t>Amateur Radio Organizations</a:t>
            </a:r>
          </a:p>
        </p:txBody>
      </p:sp>
      <p:sp>
        <p:nvSpPr>
          <p:cNvPr id="2" name="TextBox 5">
            <a:extLst>
              <a:ext uri="{FF2B5EF4-FFF2-40B4-BE49-F238E27FC236}">
                <a16:creationId xmlns:a16="http://schemas.microsoft.com/office/drawing/2014/main" id="{358AF240-E930-F2CB-4328-B6393AEB727E}"/>
              </a:ext>
            </a:extLst>
          </p:cNvPr>
          <p:cNvSpPr txBox="1">
            <a:spLocks noChangeArrowheads="1"/>
          </p:cNvSpPr>
          <p:nvPr/>
        </p:nvSpPr>
        <p:spPr bwMode="auto">
          <a:xfrm>
            <a:off x="7375736" y="6400800"/>
            <a:ext cx="1705915" cy="246221"/>
          </a:xfrm>
          <a:prstGeom prst="rect">
            <a:avLst/>
          </a:prstGeom>
          <a:noFill/>
          <a:ln w="9525">
            <a:noFill/>
            <a:miter lim="800000"/>
            <a:headEnd/>
            <a:tailEnd/>
          </a:ln>
        </p:spPr>
        <p:txBody>
          <a:bodyPr wrap="none">
            <a:spAutoFit/>
          </a:bodyPr>
          <a:lstStyle/>
          <a:p>
            <a:pPr algn="r"/>
            <a:r>
              <a:rPr lang="en-US" sz="1000" dirty="0">
                <a:solidFill>
                  <a:schemeClr val="bg1"/>
                </a:solidFill>
              </a:rPr>
              <a:t>Version 1.01   09AUG2024</a:t>
            </a: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2000" dirty="0"/>
              <a:t>Ham 420-Overview of Amateur Radio and Radio Propagation</a:t>
            </a:r>
          </a:p>
        </p:txBody>
      </p:sp>
      <p:sp>
        <p:nvSpPr>
          <p:cNvPr id="6147" name="Rectangle 3"/>
          <p:cNvSpPr>
            <a:spLocks noGrp="1" noChangeArrowheads="1"/>
          </p:cNvSpPr>
          <p:nvPr>
            <p:ph type="body" sz="half" idx="1"/>
          </p:nvPr>
        </p:nvSpPr>
        <p:spPr>
          <a:xfrm>
            <a:off x="228600" y="762000"/>
            <a:ext cx="8686800" cy="4648200"/>
          </a:xfrm>
        </p:spPr>
        <p:txBody>
          <a:bodyPr/>
          <a:lstStyle/>
          <a:p>
            <a:pPr marL="0" indent="0" eaLnBrk="1" hangingPunct="1"/>
            <a:endParaRPr lang="en-US" sz="800" dirty="0"/>
          </a:p>
          <a:p>
            <a:pPr marL="0" indent="0" eaLnBrk="1" hangingPunct="1"/>
            <a:r>
              <a:rPr lang="en-US" sz="2000" dirty="0"/>
              <a:t>About This Presentation: </a:t>
            </a:r>
          </a:p>
          <a:p>
            <a:pPr marL="0" indent="0" eaLnBrk="1" hangingPunct="1"/>
            <a:endParaRPr lang="en-US" sz="800" b="0" dirty="0"/>
          </a:p>
          <a:p>
            <a:pPr marL="0" indent="0" eaLnBrk="1" hangingPunct="1"/>
            <a:endParaRPr lang="en-US" sz="2000" dirty="0"/>
          </a:p>
          <a:p>
            <a:pPr marL="0" indent="0" eaLnBrk="1" hangingPunct="1"/>
            <a:r>
              <a:rPr lang="en-US" sz="2000" dirty="0"/>
              <a:t>The Question:</a:t>
            </a:r>
          </a:p>
          <a:p>
            <a:pPr marL="0" indent="0" eaLnBrk="1" hangingPunct="1"/>
            <a:endParaRPr lang="en-US" sz="800" b="0" dirty="0"/>
          </a:p>
          <a:p>
            <a:pPr marL="400050" lvl="1" indent="0" eaLnBrk="1" hangingPunct="1"/>
            <a:r>
              <a:rPr lang="en-US" sz="1600" b="0" i="1" dirty="0"/>
              <a:t>Is it possible </a:t>
            </a:r>
            <a:r>
              <a:rPr lang="en-US" sz="1600" b="0" dirty="0"/>
              <a:t>for radio messages to have been received from Amelia Earhart after her disappearance?</a:t>
            </a:r>
          </a:p>
          <a:p>
            <a:pPr marL="400050" lvl="1" indent="0" eaLnBrk="1" hangingPunct="1"/>
            <a:endParaRPr lang="en-US" sz="1600" b="0" dirty="0"/>
          </a:p>
          <a:p>
            <a:pPr marL="0" indent="0" eaLnBrk="1" hangingPunct="1"/>
            <a:r>
              <a:rPr lang="en-US" sz="2000" dirty="0"/>
              <a:t>Assumptions:</a:t>
            </a:r>
          </a:p>
          <a:p>
            <a:pPr marL="0" indent="0" eaLnBrk="1" hangingPunct="1"/>
            <a:endParaRPr lang="en-US" sz="800" dirty="0"/>
          </a:p>
          <a:p>
            <a:pPr marL="400050" lvl="1" indent="0" eaLnBrk="1" hangingPunct="1"/>
            <a:r>
              <a:rPr lang="en-US" sz="1600" b="0" dirty="0"/>
              <a:t>While there have been many theories as to what happened to Amelia Earhart and John Noonan, at the time of the writing of this presentation, no one really knows what happened to these aviators.  </a:t>
            </a:r>
            <a:r>
              <a:rPr lang="en-US" sz="1600" dirty="0"/>
              <a:t>The possibility of any radio transmissions being made by Amelia Earhart is based on the assumption that </a:t>
            </a:r>
            <a:r>
              <a:rPr lang="en-US" sz="1600" i="1" dirty="0"/>
              <a:t>she survived any crash or crash landing</a:t>
            </a:r>
            <a:r>
              <a:rPr lang="en-US" sz="1600" dirty="0"/>
              <a:t> of her aircraft and that </a:t>
            </a:r>
            <a:r>
              <a:rPr lang="en-US" sz="1600" i="1" dirty="0"/>
              <a:t>the radio equipment also survived</a:t>
            </a:r>
            <a:r>
              <a:rPr lang="en-US" sz="1600" dirty="0"/>
              <a:t>. </a:t>
            </a:r>
          </a:p>
        </p:txBody>
      </p:sp>
    </p:spTree>
    <p:extLst>
      <p:ext uri="{BB962C8B-B14F-4D97-AF65-F5344CB8AC3E}">
        <p14:creationId xmlns:p14="http://schemas.microsoft.com/office/powerpoint/2010/main" val="3579555840"/>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Who is the Mo-Kan Regional Council?</a:t>
            </a:r>
          </a:p>
        </p:txBody>
      </p:sp>
      <p:sp>
        <p:nvSpPr>
          <p:cNvPr id="7171" name="Rectangle 3"/>
          <p:cNvSpPr>
            <a:spLocks noGrp="1" noChangeArrowheads="1"/>
          </p:cNvSpPr>
          <p:nvPr>
            <p:ph type="body" sz="half" idx="1"/>
          </p:nvPr>
        </p:nvSpPr>
        <p:spPr>
          <a:xfrm>
            <a:off x="228600" y="685800"/>
            <a:ext cx="8686800" cy="4648200"/>
          </a:xfrm>
        </p:spPr>
        <p:txBody>
          <a:bodyPr/>
          <a:lstStyle/>
          <a:p>
            <a:pPr marL="0" indent="0" eaLnBrk="1" hangingPunct="1"/>
            <a:br>
              <a:rPr lang="en-US" sz="2000" b="0" dirty="0"/>
            </a:br>
            <a:endParaRPr lang="en-US" sz="2000" b="0" dirty="0"/>
          </a:p>
          <a:p>
            <a:pPr marL="0" indent="0" eaLnBrk="1" hangingPunct="1"/>
            <a:endParaRPr lang="en-US" sz="2000" b="0" dirty="0"/>
          </a:p>
          <a:p>
            <a:pPr marL="0" indent="0" eaLnBrk="1" hangingPunct="1"/>
            <a:r>
              <a:rPr lang="en-US" sz="2000" b="0" dirty="0"/>
              <a:t>The Mo-Kan Regional Council is a “Club of Clubs or Organizations” which have a unique interest in Amateur Radio.  Our Bylaws define our mission as:</a:t>
            </a:r>
          </a:p>
          <a:p>
            <a:pPr marL="400050" lvl="1" indent="0" eaLnBrk="1" hangingPunct="1"/>
            <a:endParaRPr lang="en-US" sz="800" b="0" dirty="0">
              <a:latin typeface="Arial" charset="0"/>
              <a:cs typeface="Arial" charset="0"/>
            </a:endParaRPr>
          </a:p>
          <a:p>
            <a:pPr marL="400050" lvl="1" indent="0" eaLnBrk="1" hangingPunct="1"/>
            <a:r>
              <a:rPr lang="en-US" sz="1800" b="0" dirty="0">
                <a:latin typeface="Arial" charset="0"/>
                <a:cs typeface="Arial" charset="0"/>
              </a:rPr>
              <a:t>-Coordinate and foster activities, efforts, and points of the view of the various amateur radio clubs and organizations from the region. </a:t>
            </a:r>
          </a:p>
          <a:p>
            <a:pPr marL="400050" lvl="1" indent="0" eaLnBrk="1" hangingPunct="1"/>
            <a:r>
              <a:rPr lang="en-US" sz="1800" b="0" dirty="0">
                <a:latin typeface="Arial" charset="0"/>
                <a:cs typeface="Arial" charset="0"/>
              </a:rPr>
              <a:t>-Coordinate and provide meaningful recognition of individuals from the region who have made notable contributions to amateur radio. </a:t>
            </a:r>
          </a:p>
          <a:p>
            <a:pPr marL="400050" lvl="1" indent="0" eaLnBrk="1" hangingPunct="1"/>
            <a:r>
              <a:rPr lang="en-US" sz="1800" b="0" dirty="0">
                <a:latin typeface="Arial" charset="0"/>
                <a:cs typeface="Arial" charset="0"/>
              </a:rPr>
              <a:t>-Serve as the combined voice for amateur radio on issues affecting amateur radio within our region. </a:t>
            </a:r>
          </a:p>
          <a:p>
            <a:pPr marL="400050" lvl="1" indent="0" eaLnBrk="1" hangingPunct="1"/>
            <a:r>
              <a:rPr lang="en-US" sz="1800" b="0" dirty="0">
                <a:latin typeface="Arial" charset="0"/>
                <a:cs typeface="Arial" charset="0"/>
              </a:rPr>
              <a:t>-Create solidarity of purpose, a united voice, and a source of pride in everything that is the amateur radio community of our region.</a:t>
            </a:r>
          </a:p>
          <a:p>
            <a:pPr marL="0" indent="0" eaLnBrk="1" hangingPunct="1"/>
            <a:endParaRPr lang="en-US" sz="2000" b="0" dirty="0"/>
          </a:p>
        </p:txBody>
      </p:sp>
      <p:pic>
        <p:nvPicPr>
          <p:cNvPr id="7172" name="Picture 3" descr="MoKanLogo.png"/>
          <p:cNvPicPr>
            <a:picLocks noChangeAspect="1"/>
          </p:cNvPicPr>
          <p:nvPr/>
        </p:nvPicPr>
        <p:blipFill>
          <a:blip r:embed="rId2" cstate="print"/>
          <a:srcRect/>
          <a:stretch>
            <a:fillRect/>
          </a:stretch>
        </p:blipFill>
        <p:spPr bwMode="auto">
          <a:xfrm>
            <a:off x="3276600" y="990600"/>
            <a:ext cx="785813" cy="762000"/>
          </a:xfrm>
          <a:prstGeom prst="rect">
            <a:avLst/>
          </a:prstGeom>
          <a:noFill/>
          <a:ln w="9525">
            <a:noFill/>
            <a:miter lim="800000"/>
            <a:headEnd/>
            <a:tailEnd/>
          </a:ln>
        </p:spPr>
      </p:pic>
      <p:sp>
        <p:nvSpPr>
          <p:cNvPr id="7173" name="TextBox 4"/>
          <p:cNvSpPr txBox="1">
            <a:spLocks noChangeArrowheads="1"/>
          </p:cNvSpPr>
          <p:nvPr/>
        </p:nvSpPr>
        <p:spPr bwMode="auto">
          <a:xfrm>
            <a:off x="3276600" y="968375"/>
            <a:ext cx="5181600" cy="708025"/>
          </a:xfrm>
          <a:prstGeom prst="rect">
            <a:avLst/>
          </a:prstGeom>
          <a:noFill/>
          <a:ln w="9525">
            <a:noFill/>
            <a:miter lim="800000"/>
            <a:headEnd/>
            <a:tailEnd/>
          </a:ln>
        </p:spPr>
        <p:txBody>
          <a:bodyPr>
            <a:spAutoFit/>
          </a:bodyPr>
          <a:lstStyle/>
          <a:p>
            <a:pPr marL="800100" lvl="2"/>
            <a:r>
              <a:rPr lang="en-US" sz="2000" b="1" i="1">
                <a:cs typeface="Arial" charset="0"/>
              </a:rPr>
              <a:t>Mo Kan Regional Council of</a:t>
            </a:r>
          </a:p>
          <a:p>
            <a:pPr marL="800100" lvl="2"/>
            <a:r>
              <a:rPr lang="en-US" sz="2000" b="1" i="1">
                <a:cs typeface="Arial" charset="0"/>
              </a:rPr>
              <a:t>Amateur Radio Organizations, Inc.</a:t>
            </a:r>
            <a:endParaRPr lang="en-US"/>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0" y="4552950"/>
            <a:ext cx="9144000" cy="552450"/>
          </a:xfrm>
        </p:spPr>
        <p:txBody>
          <a:bodyPr/>
          <a:lstStyle/>
          <a:p>
            <a:pPr eaLnBrk="1" hangingPunct="1"/>
            <a:r>
              <a:rPr lang="en-US" sz="3200" dirty="0"/>
              <a:t>What is Amateur Radio?</a:t>
            </a: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What is Amateur Radio?</a:t>
            </a:r>
          </a:p>
        </p:txBody>
      </p:sp>
      <p:sp>
        <p:nvSpPr>
          <p:cNvPr id="8195" name="Rectangle 3"/>
          <p:cNvSpPr>
            <a:spLocks noGrp="1" noChangeArrowheads="1"/>
          </p:cNvSpPr>
          <p:nvPr>
            <p:ph type="body" sz="half" idx="1"/>
          </p:nvPr>
        </p:nvSpPr>
        <p:spPr>
          <a:xfrm>
            <a:off x="228600" y="609600"/>
            <a:ext cx="6096000" cy="4649528"/>
          </a:xfrm>
        </p:spPr>
        <p:txBody>
          <a:bodyPr/>
          <a:lstStyle/>
          <a:p>
            <a:pPr marL="0" indent="0" eaLnBrk="1" hangingPunct="1"/>
            <a:br>
              <a:rPr lang="en-US" sz="800" dirty="0"/>
            </a:br>
            <a:endParaRPr lang="en-US" sz="800" dirty="0"/>
          </a:p>
          <a:p>
            <a:pPr marL="0" indent="0" eaLnBrk="1" hangingPunct="1"/>
            <a:r>
              <a:rPr lang="en-US" sz="1800" dirty="0"/>
              <a:t>Amateur Radio</a:t>
            </a:r>
            <a:r>
              <a:rPr lang="en-US" sz="1800" b="0" dirty="0"/>
              <a:t>, also known as Ham Radio, is a hobby. Ham radio operates within the use of the radio frequency spectrum for purposes of non-commercial exchange of messages, wireless experimentation, self-training, private recreation, </a:t>
            </a:r>
            <a:r>
              <a:rPr lang="en-US" sz="1800" b="0" dirty="0" err="1"/>
              <a:t>radiosport</a:t>
            </a:r>
            <a:r>
              <a:rPr lang="en-US" sz="1800" b="0" dirty="0"/>
              <a:t>, contesting, and emergency communications. </a:t>
            </a:r>
          </a:p>
          <a:p>
            <a:pPr marL="0" indent="0" eaLnBrk="1" hangingPunct="1"/>
            <a:endParaRPr lang="en-US" sz="800" b="0" dirty="0"/>
          </a:p>
          <a:p>
            <a:pPr marL="0" indent="0" eaLnBrk="1" hangingPunct="1"/>
            <a:r>
              <a:rPr lang="en-US" sz="1800" b="0" dirty="0"/>
              <a:t>The term "amateur" is used to specify "a duly authorized person interested in radioelectric practice with a purely personal aim and </a:t>
            </a:r>
            <a:r>
              <a:rPr lang="en-US" sz="1800" b="0" i="1" dirty="0"/>
              <a:t>without pecuniary interest</a:t>
            </a:r>
            <a:r>
              <a:rPr lang="en-US" sz="1800" b="0" dirty="0"/>
              <a:t>"; (either direct monetary or other similar reward). This was to differentiate it from commercial broadcasting, public safety (such as police and fire), or professional two-way radio services (such as maritime, aviation, taxis, etc.).  </a:t>
            </a:r>
            <a:br>
              <a:rPr lang="en-US" sz="1800" b="0" dirty="0"/>
            </a:br>
            <a:r>
              <a:rPr lang="en-US" sz="1800" dirty="0"/>
              <a:t>In other words a ham cannot use their radio to make money.</a:t>
            </a:r>
          </a:p>
          <a:p>
            <a:pPr marL="0" indent="0" eaLnBrk="1" hangingPunct="1"/>
            <a:r>
              <a:rPr lang="en-US" sz="2000" b="0" dirty="0"/>
              <a:t> </a:t>
            </a:r>
          </a:p>
          <a:p>
            <a:pPr marL="0" indent="0" eaLnBrk="1" hangingPunct="1"/>
            <a:endParaRPr lang="en-US" sz="2000" b="0" dirty="0"/>
          </a:p>
        </p:txBody>
      </p:sp>
      <p:pic>
        <p:nvPicPr>
          <p:cNvPr id="3" name="Picture 2">
            <a:extLst>
              <a:ext uri="{FF2B5EF4-FFF2-40B4-BE49-F238E27FC236}">
                <a16:creationId xmlns:a16="http://schemas.microsoft.com/office/drawing/2014/main" id="{F2FC5380-D66F-F571-125D-982B24B87DCA}"/>
              </a:ext>
            </a:extLst>
          </p:cNvPr>
          <p:cNvPicPr>
            <a:picLocks noChangeAspect="1"/>
          </p:cNvPicPr>
          <p:nvPr/>
        </p:nvPicPr>
        <p:blipFill>
          <a:blip r:embed="rId2"/>
          <a:stretch>
            <a:fillRect/>
          </a:stretch>
        </p:blipFill>
        <p:spPr>
          <a:xfrm>
            <a:off x="6324600" y="762001"/>
            <a:ext cx="2648076" cy="4649528"/>
          </a:xfrm>
          <a:prstGeom prst="rect">
            <a:avLst/>
          </a:prstGeom>
        </p:spPr>
      </p:pic>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What is Amateur Radio?</a:t>
            </a:r>
          </a:p>
        </p:txBody>
      </p:sp>
      <p:sp>
        <p:nvSpPr>
          <p:cNvPr id="10243" name="Rectangle 3"/>
          <p:cNvSpPr>
            <a:spLocks noGrp="1" noChangeArrowheads="1"/>
          </p:cNvSpPr>
          <p:nvPr>
            <p:ph type="body" sz="half" idx="1"/>
          </p:nvPr>
        </p:nvSpPr>
        <p:spPr>
          <a:xfrm>
            <a:off x="228600" y="762000"/>
            <a:ext cx="8686800" cy="4876800"/>
          </a:xfrm>
        </p:spPr>
        <p:txBody>
          <a:bodyPr/>
          <a:lstStyle/>
          <a:p>
            <a:pPr marL="0" indent="0" eaLnBrk="1" hangingPunct="1"/>
            <a:r>
              <a:rPr lang="en-US" sz="1800" dirty="0"/>
              <a:t>Ham Radio </a:t>
            </a:r>
            <a:r>
              <a:rPr lang="en-US" sz="1800" b="0" dirty="0"/>
              <a:t>includes a diverse array of radio modes and technologies across various different bands within the radio spectrum.</a:t>
            </a:r>
          </a:p>
          <a:p>
            <a:pPr marL="0" indent="0" eaLnBrk="1" hangingPunct="1"/>
            <a:endParaRPr lang="en-US" sz="800" b="0" dirty="0"/>
          </a:p>
          <a:p>
            <a:pPr marL="0" indent="0" eaLnBrk="1" hangingPunct="1"/>
            <a:br>
              <a:rPr lang="en-US" sz="1800" b="0" dirty="0"/>
            </a:br>
            <a:endParaRPr lang="en-US" sz="1800" b="0" dirty="0"/>
          </a:p>
        </p:txBody>
      </p:sp>
      <p:graphicFrame>
        <p:nvGraphicFramePr>
          <p:cNvPr id="2" name="Table 1">
            <a:extLst>
              <a:ext uri="{FF2B5EF4-FFF2-40B4-BE49-F238E27FC236}">
                <a16:creationId xmlns:a16="http://schemas.microsoft.com/office/drawing/2014/main" id="{6B22BDEF-E370-E081-5FE8-8596744AD517}"/>
              </a:ext>
            </a:extLst>
          </p:cNvPr>
          <p:cNvGraphicFramePr>
            <a:graphicFrameLocks noGrp="1"/>
          </p:cNvGraphicFramePr>
          <p:nvPr>
            <p:extLst>
              <p:ext uri="{D42A27DB-BD31-4B8C-83A1-F6EECF244321}">
                <p14:modId xmlns:p14="http://schemas.microsoft.com/office/powerpoint/2010/main" val="1255418242"/>
              </p:ext>
            </p:extLst>
          </p:nvPr>
        </p:nvGraphicFramePr>
        <p:xfrm>
          <a:off x="457200" y="1397000"/>
          <a:ext cx="8458200" cy="241300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708105803"/>
                    </a:ext>
                  </a:extLst>
                </a:gridCol>
                <a:gridCol w="4572000">
                  <a:extLst>
                    <a:ext uri="{9D8B030D-6E8A-4147-A177-3AD203B41FA5}">
                      <a16:colId xmlns:a16="http://schemas.microsoft.com/office/drawing/2014/main" val="3773043558"/>
                    </a:ext>
                  </a:extLst>
                </a:gridCol>
              </a:tblGrid>
              <a:tr h="2413000">
                <a:tc>
                  <a:txBody>
                    <a:bodyPr/>
                    <a:lstStyle/>
                    <a:p>
                      <a:r>
                        <a:rPr lang="en-US" sz="1800" b="1" kern="1200" dirty="0">
                          <a:solidFill>
                            <a:schemeClr val="tx1"/>
                          </a:solidFill>
                          <a:effectLst/>
                          <a:latin typeface="+mn-lt"/>
                          <a:ea typeface="+mn-ea"/>
                          <a:cs typeface="+mn-cs"/>
                        </a:rPr>
                        <a:t>In Broad Terms, Modes include:</a:t>
                      </a:r>
                    </a:p>
                    <a:p>
                      <a:endParaRPr lang="en-US" sz="1800" b="1"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CW (Morse Code)</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Phone (Voice)</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Satellite</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Packet (Teletype)</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Digital (Computer)</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Mesh (Wireless Internet)</a:t>
                      </a:r>
                    </a:p>
                    <a:p>
                      <a:endParaRPr lang="en-US" dirty="0"/>
                    </a:p>
                  </a:txBody>
                  <a:tcPr/>
                </a:tc>
                <a:tc>
                  <a:txBody>
                    <a:bodyPr/>
                    <a:lstStyle/>
                    <a:p>
                      <a:r>
                        <a:rPr lang="en-US" sz="1800" b="1" kern="1200" dirty="0">
                          <a:solidFill>
                            <a:schemeClr val="tx1"/>
                          </a:solidFill>
                          <a:effectLst/>
                          <a:latin typeface="+mn-lt"/>
                          <a:ea typeface="+mn-ea"/>
                          <a:cs typeface="+mn-cs"/>
                        </a:rPr>
                        <a:t>In Broad Terms, Bands Include:</a:t>
                      </a:r>
                    </a:p>
                    <a:p>
                      <a:endParaRPr lang="en-US" sz="1800" b="1"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VLF – Very Low Frequency (Long Wave)</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LF – Low Frequency (Medium Wave)</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HF – High Frequency (Short Wave)</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VHF – Very High Frequency</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UHF – Ultra High Frequency</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SHF – Super High Frequency </a:t>
                      </a:r>
                      <a:br>
                        <a:rPr lang="en-US" sz="1600" b="1" kern="1200" dirty="0">
                          <a:solidFill>
                            <a:schemeClr val="tx1"/>
                          </a:solidFill>
                          <a:effectLst/>
                          <a:latin typeface="+mn-lt"/>
                          <a:ea typeface="+mn-ea"/>
                          <a:cs typeface="+mn-cs"/>
                        </a:rPr>
                      </a:br>
                      <a:r>
                        <a:rPr lang="en-US" sz="1600" b="1" kern="1200" dirty="0">
                          <a:solidFill>
                            <a:schemeClr val="tx1"/>
                          </a:solidFill>
                          <a:effectLst/>
                          <a:latin typeface="+mn-lt"/>
                          <a:ea typeface="+mn-ea"/>
                          <a:cs typeface="+mn-cs"/>
                        </a:rPr>
                        <a:t>(Micro Wave)</a:t>
                      </a:r>
                    </a:p>
                  </a:txBody>
                  <a:tcPr/>
                </a:tc>
                <a:extLst>
                  <a:ext uri="{0D108BD9-81ED-4DB2-BD59-A6C34878D82A}">
                    <a16:rowId xmlns:a16="http://schemas.microsoft.com/office/drawing/2014/main" val="2206515372"/>
                  </a:ext>
                </a:extLst>
              </a:tr>
            </a:tbl>
          </a:graphicData>
        </a:graphic>
      </p:graphicFrame>
      <p:pic>
        <p:nvPicPr>
          <p:cNvPr id="4" name="Picture 3">
            <a:extLst>
              <a:ext uri="{FF2B5EF4-FFF2-40B4-BE49-F238E27FC236}">
                <a16:creationId xmlns:a16="http://schemas.microsoft.com/office/drawing/2014/main" id="{BB7FCFB2-55F1-C5B8-B9BA-29DB9144BF80}"/>
              </a:ext>
            </a:extLst>
          </p:cNvPr>
          <p:cNvPicPr>
            <a:picLocks noChangeAspect="1"/>
          </p:cNvPicPr>
          <p:nvPr/>
        </p:nvPicPr>
        <p:blipFill>
          <a:blip r:embed="rId2"/>
          <a:stretch>
            <a:fillRect/>
          </a:stretch>
        </p:blipFill>
        <p:spPr>
          <a:xfrm>
            <a:off x="609600" y="3810000"/>
            <a:ext cx="3020961" cy="1636121"/>
          </a:xfrm>
          <a:prstGeom prst="rect">
            <a:avLst/>
          </a:prstGeom>
        </p:spPr>
      </p:pic>
      <p:pic>
        <p:nvPicPr>
          <p:cNvPr id="6" name="Picture 5">
            <a:extLst>
              <a:ext uri="{FF2B5EF4-FFF2-40B4-BE49-F238E27FC236}">
                <a16:creationId xmlns:a16="http://schemas.microsoft.com/office/drawing/2014/main" id="{5354EF8C-A085-0F16-B413-7CBD9762C10A}"/>
              </a:ext>
            </a:extLst>
          </p:cNvPr>
          <p:cNvPicPr>
            <a:picLocks noChangeAspect="1"/>
          </p:cNvPicPr>
          <p:nvPr/>
        </p:nvPicPr>
        <p:blipFill>
          <a:blip r:embed="rId3"/>
          <a:stretch>
            <a:fillRect/>
          </a:stretch>
        </p:blipFill>
        <p:spPr>
          <a:xfrm>
            <a:off x="4112804" y="3832076"/>
            <a:ext cx="1525996" cy="1614045"/>
          </a:xfrm>
          <a:prstGeom prst="rect">
            <a:avLst/>
          </a:prstGeom>
        </p:spPr>
      </p:pic>
      <p:pic>
        <p:nvPicPr>
          <p:cNvPr id="8" name="Picture 7">
            <a:extLst>
              <a:ext uri="{FF2B5EF4-FFF2-40B4-BE49-F238E27FC236}">
                <a16:creationId xmlns:a16="http://schemas.microsoft.com/office/drawing/2014/main" id="{327EE80B-FB3C-7B00-7263-F5EEE695AAD5}"/>
              </a:ext>
            </a:extLst>
          </p:cNvPr>
          <p:cNvPicPr>
            <a:picLocks noChangeAspect="1"/>
          </p:cNvPicPr>
          <p:nvPr/>
        </p:nvPicPr>
        <p:blipFill>
          <a:blip r:embed="rId4"/>
          <a:stretch>
            <a:fillRect/>
          </a:stretch>
        </p:blipFill>
        <p:spPr>
          <a:xfrm>
            <a:off x="6096000" y="3852652"/>
            <a:ext cx="2686549" cy="1593470"/>
          </a:xfrm>
          <a:prstGeom prst="rect">
            <a:avLst/>
          </a:prstGeom>
        </p:spPr>
      </p:pic>
    </p:spTree>
  </p:cSld>
  <p:clrMapOvr>
    <a:masterClrMapping/>
  </p:clrMapOvr>
  <p:transition spd="med">
    <p:fade thruBlk="1"/>
  </p:transition>
</p:sld>
</file>

<file path=ppt/theme/theme1.xml><?xml version="1.0" encoding="utf-8"?>
<a:theme xmlns:a="http://schemas.openxmlformats.org/drawingml/2006/main" name="Ham 402">
  <a:themeElements>
    <a:clrScheme name="silly_mi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lly_mi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lly_mi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lly_mi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lly_mi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lly_mi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lly_mi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lly_mi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lly_mi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lly_mi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lly_mi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lly_mi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lly_mi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lly_mi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8005</TotalTime>
  <Words>3259</Words>
  <Application>Microsoft Office PowerPoint</Application>
  <PresentationFormat>On-screen Show (4:3)</PresentationFormat>
  <Paragraphs>297</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Arial Black</vt:lpstr>
      <vt:lpstr>Calibri</vt:lpstr>
      <vt:lpstr>Tahoma</vt:lpstr>
      <vt:lpstr>Ham 402</vt:lpstr>
      <vt:lpstr>Ham 420</vt:lpstr>
      <vt:lpstr>Ham 420-Overview of Amateur Radio and Radio Propagation</vt:lpstr>
      <vt:lpstr>Ham 420-Overview of Amateur Radio and Radio Propagation</vt:lpstr>
      <vt:lpstr>Ham 420-Overview of Amateur Radio and Radio Propagation</vt:lpstr>
      <vt:lpstr>Ham 420-Overview of Amateur Radio and Radio Propagation</vt:lpstr>
      <vt:lpstr>Who is the Mo-Kan Regional Council?</vt:lpstr>
      <vt:lpstr>What is Amateur Radio?</vt:lpstr>
      <vt:lpstr>What is Amateur Radio?</vt:lpstr>
      <vt:lpstr>What is Amateur Radio?</vt:lpstr>
      <vt:lpstr>How do radios work? </vt:lpstr>
      <vt:lpstr>Radio Waves</vt:lpstr>
      <vt:lpstr>Radio Waves</vt:lpstr>
      <vt:lpstr>Radio Waves</vt:lpstr>
      <vt:lpstr>Energy Waves</vt:lpstr>
      <vt:lpstr>Dividing up the Radio Spectrum</vt:lpstr>
      <vt:lpstr>Dividing up the Radio Spectrum</vt:lpstr>
      <vt:lpstr>Dividing up the Radio Spectrum</vt:lpstr>
      <vt:lpstr>HF Radio Propagation</vt:lpstr>
      <vt:lpstr>HF Radio Propagation</vt:lpstr>
      <vt:lpstr>HF Radio Propagation</vt:lpstr>
      <vt:lpstr>HF Radio Propagation</vt:lpstr>
      <vt:lpstr>HF Radio Propagation</vt:lpstr>
      <vt:lpstr>HF Radio Propagation</vt:lpstr>
      <vt:lpstr>HF Radio Propagation</vt:lpstr>
      <vt:lpstr>HF Radio Propagation</vt:lpstr>
      <vt:lpstr>HF Radio Propagation</vt:lpstr>
      <vt:lpstr>HF Radio Propagation</vt:lpstr>
      <vt:lpstr>HF Radio Propagation</vt:lpstr>
      <vt:lpstr>HF Radio Propagation</vt:lpstr>
      <vt:lpstr>Applying the Technical Concepts</vt:lpstr>
      <vt:lpstr>Applying the Technical Concepts</vt:lpstr>
      <vt:lpstr>Applying the Technical Concepts</vt:lpstr>
      <vt:lpstr>Applying the Technical Concepts</vt:lpstr>
      <vt:lpstr>Old Time Radio</vt:lpstr>
      <vt:lpstr>Old Time Radio</vt:lpstr>
      <vt:lpstr>Applying the Technical Concepts</vt:lpstr>
      <vt:lpstr>Applying the Technical Concepts</vt:lpstr>
      <vt:lpstr>PowerPoint Presentation</vt:lpstr>
      <vt:lpstr>Old Time Radio</vt:lpstr>
      <vt:lpstr>A Very Interesting Conclusion.</vt:lpstr>
      <vt:lpstr>One Very Interesting Conclusion</vt:lpstr>
      <vt:lpstr>PowerPoint Presentation</vt:lpstr>
      <vt:lpstr>Just Our Opinion…</vt:lpstr>
      <vt:lpstr>Just Our Opinion…</vt:lpstr>
      <vt:lpstr>Q &amp; A</vt:lpstr>
      <vt:lpstr>Thank You!</vt:lpstr>
    </vt:vector>
  </TitlesOfParts>
  <Company>Hams In Space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402</dc:title>
  <dc:creator>Randal Schulze</dc:creator>
  <cp:lastModifiedBy>Purple Sage</cp:lastModifiedBy>
  <cp:revision>62</cp:revision>
  <dcterms:created xsi:type="dcterms:W3CDTF">2019-04-25T21:47:32Z</dcterms:created>
  <dcterms:modified xsi:type="dcterms:W3CDTF">2024-08-15T14:24:54Z</dcterms:modified>
</cp:coreProperties>
</file>